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66" r:id="rId5"/>
    <p:sldId id="279" r:id="rId6"/>
    <p:sldId id="280" r:id="rId7"/>
    <p:sldId id="282" r:id="rId8"/>
    <p:sldId id="283" r:id="rId9"/>
    <p:sldId id="304" r:id="rId10"/>
    <p:sldId id="328" r:id="rId11"/>
    <p:sldId id="329" r:id="rId12"/>
    <p:sldId id="305" r:id="rId13"/>
    <p:sldId id="306" r:id="rId14"/>
    <p:sldId id="330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60" r:id="rId29"/>
    <p:sldId id="323" r:id="rId30"/>
    <p:sldId id="359" r:id="rId31"/>
    <p:sldId id="369" r:id="rId32"/>
    <p:sldId id="324" r:id="rId33"/>
    <p:sldId id="325" r:id="rId34"/>
    <p:sldId id="326" r:id="rId35"/>
    <p:sldId id="327" r:id="rId36"/>
    <p:sldId id="285" r:id="rId37"/>
  </p:sldIdLst>
  <p:sldSz cx="12192000" cy="6858000"/>
  <p:notesSz cx="9144000" cy="6858000"/>
  <p:custDataLst>
    <p:tags r:id="rId4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6357" autoAdjust="0"/>
  </p:normalViewPr>
  <p:slideViewPr>
    <p:cSldViewPr snapToGrid="0" showGuides="1">
      <p:cViewPr varScale="1">
        <p:scale>
          <a:sx n="83" d="100"/>
          <a:sy n="83" d="100"/>
        </p:scale>
        <p:origin x="854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10.10.2021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10.10.2021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618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CE10477-38E8-4D75-B4D9-B7D905F0B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340" y="161562"/>
            <a:ext cx="500332" cy="5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0D6CA-7AA6-4E82-92E4-1A1955B7B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0A25-DF8F-4D14-8B86-F6077BC84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AF3C7-9469-4F69-BB0A-1DA43E5E1F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97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MM.DD.20XX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TEAM TEACHING JTI POLINEMA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  <p:sldLayoutId id="2147483675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29803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DESAIN ANTARMUKA</a:t>
            </a:r>
            <a:endParaRPr lang="ru-RU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PIRANTI INTERAKTIF 2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7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499" r="7499"/>
          <a:stretch/>
        </p:blipFill>
        <p:spPr>
          <a:xfrm>
            <a:off x="4614953" y="0"/>
            <a:ext cx="7585924" cy="5949573"/>
          </a:xfr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7FE2582-C8B5-4141-AB43-6A7A32200F67}"/>
              </a:ext>
            </a:extLst>
          </p:cNvPr>
          <p:cNvSpPr txBox="1">
            <a:spLocks/>
          </p:cNvSpPr>
          <p:nvPr/>
        </p:nvSpPr>
        <p:spPr>
          <a:xfrm>
            <a:off x="786259" y="5571576"/>
            <a:ext cx="9292914" cy="949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</a:rPr>
              <a:t>TEAM TEACHING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</a:rPr>
              <a:t>JURUSAN TEKNOLOGI INFORMASI POLINEMA</a:t>
            </a:r>
            <a:endParaRPr lang="ru-RU" sz="1400" i="1" dirty="0">
              <a:solidFill>
                <a:schemeClr val="tx1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38708C1-7E80-4319-88FB-F8D00ABF1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33" y="3960860"/>
            <a:ext cx="885418" cy="88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8E676-E6E8-4856-80FD-502C7DD3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61586E-16BC-46DE-93F8-C868CB8F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7FCCF-5F5B-4883-B263-F97B2CA3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903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Function keys</a:t>
            </a:r>
          </a:p>
          <a:p>
            <a:r>
              <a:rPr lang="en-US" dirty="0"/>
              <a:t>Pada keyboard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(function keys)</a:t>
            </a:r>
          </a:p>
          <a:p>
            <a:r>
              <a:rPr lang="en-US" dirty="0"/>
              <a:t>Pada masing-masing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ditanam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yang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,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dikerjakan</a:t>
            </a:r>
            <a:r>
              <a:rPr lang="en-US" dirty="0"/>
              <a:t> oleh computer. </a:t>
            </a:r>
            <a:r>
              <a:rPr lang="en-US" dirty="0" err="1"/>
              <a:t>Contoh</a:t>
            </a:r>
            <a:r>
              <a:rPr lang="en-US" dirty="0"/>
              <a:t> : F1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help,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logo Windows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mengaktifkan</a:t>
            </a:r>
            <a:r>
              <a:rPr lang="en-US" dirty="0"/>
              <a:t> Start Menu</a:t>
            </a:r>
          </a:p>
          <a:p>
            <a:r>
              <a:rPr lang="en-US" dirty="0" err="1"/>
              <a:t>Keuntungan</a:t>
            </a:r>
            <a:r>
              <a:rPr lang="en-US" dirty="0"/>
              <a:t> :</a:t>
            </a:r>
          </a:p>
          <a:p>
            <a:pPr marL="457200" lvl="1" indent="0">
              <a:buNone/>
            </a:pPr>
            <a:r>
              <a:rPr lang="en-US" sz="1600" dirty="0"/>
              <a:t>- </a:t>
            </a:r>
            <a:r>
              <a:rPr lang="en-US" sz="1600" dirty="0" err="1"/>
              <a:t>mengurangi</a:t>
            </a:r>
            <a:r>
              <a:rPr lang="en-US" sz="1600" dirty="0"/>
              <a:t> </a:t>
            </a:r>
            <a:r>
              <a:rPr lang="en-US" sz="1600" dirty="0" err="1"/>
              <a:t>beban</a:t>
            </a:r>
            <a:r>
              <a:rPr lang="en-US" sz="1600" dirty="0"/>
              <a:t> </a:t>
            </a:r>
            <a:r>
              <a:rPr lang="en-US" sz="1600" dirty="0" err="1"/>
              <a:t>ingatan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-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dipelajari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- </a:t>
            </a:r>
            <a:r>
              <a:rPr lang="en-US" sz="1600" dirty="0" err="1"/>
              <a:t>kecepatan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(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berkurangnya</a:t>
            </a:r>
            <a:r>
              <a:rPr lang="en-US" sz="1600" dirty="0"/>
              <a:t> </a:t>
            </a:r>
            <a:r>
              <a:rPr lang="en-US" sz="1600" dirty="0" err="1"/>
              <a:t>penekanan</a:t>
            </a:r>
            <a:r>
              <a:rPr lang="en-US" sz="1600" dirty="0"/>
              <a:t> </a:t>
            </a:r>
            <a:r>
              <a:rPr lang="en-US" sz="1600" dirty="0" err="1"/>
              <a:t>tombol</a:t>
            </a:r>
            <a:r>
              <a:rPr lang="en-US" sz="1600" dirty="0"/>
              <a:t>)</a:t>
            </a:r>
          </a:p>
          <a:p>
            <a:pPr marL="457200" lvl="1" indent="0">
              <a:buNone/>
            </a:pPr>
            <a:r>
              <a:rPr lang="en-US" sz="1600" dirty="0"/>
              <a:t>- </a:t>
            </a:r>
            <a:r>
              <a:rPr lang="en-US" sz="1600" dirty="0" err="1"/>
              <a:t>mengurangi</a:t>
            </a:r>
            <a:r>
              <a:rPr lang="en-US" sz="1600" dirty="0"/>
              <a:t> </a:t>
            </a:r>
            <a:r>
              <a:rPr lang="en-US" sz="1600" dirty="0" err="1"/>
              <a:t>kesalahan</a:t>
            </a:r>
            <a:endParaRPr lang="en-US" sz="1600" dirty="0"/>
          </a:p>
          <a:p>
            <a:r>
              <a:rPr lang="en-US" dirty="0" err="1"/>
              <a:t>Kelemahan</a:t>
            </a:r>
            <a:r>
              <a:rPr lang="en-US" dirty="0"/>
              <a:t> :</a:t>
            </a:r>
          </a:p>
          <a:p>
            <a:pPr marL="457200" lvl="1" indent="0">
              <a:buNone/>
            </a:pPr>
            <a:r>
              <a:rPr lang="en-US" sz="1600" dirty="0"/>
              <a:t>-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kemampuan</a:t>
            </a:r>
            <a:r>
              <a:rPr lang="en-US" sz="1600" dirty="0"/>
              <a:t> yang </a:t>
            </a:r>
            <a:r>
              <a:rPr lang="en-US" sz="1600" dirty="0" err="1"/>
              <a:t>dimiliki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r>
              <a:rPr lang="en-US" sz="1600" dirty="0"/>
              <a:t>,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tombol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yang </a:t>
            </a:r>
            <a:r>
              <a:rPr lang="en-US" sz="1600" dirty="0" err="1"/>
              <a:t>diperlukan</a:t>
            </a:r>
            <a:r>
              <a:rPr lang="en-US" sz="1600" dirty="0"/>
              <a:t>,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ukuran</a:t>
            </a:r>
            <a:r>
              <a:rPr lang="en-US" sz="1600" dirty="0"/>
              <a:t> keyboard 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F2D788-C8C6-43D8-9B3C-EAAA61EC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Alternatif</a:t>
            </a:r>
            <a:r>
              <a:rPr lang="en-US" sz="4000" dirty="0"/>
              <a:t> keyboard yang lain (</a:t>
            </a:r>
            <a:r>
              <a:rPr lang="en-US" sz="4000" dirty="0" err="1"/>
              <a:t>lanj</a:t>
            </a:r>
            <a:r>
              <a:rPr lang="en-US" sz="4000" dirty="0"/>
              <a:t>.)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4A925-C350-40D7-8C42-E189A728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936" y="2700914"/>
            <a:ext cx="27051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BFA6B2-CDA3-4023-9D6A-45DE4C36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698F3-3CA6-4F09-B703-EE6FF4BF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46B350-8BCD-4FB8-A170-FAAFE6A7708F}"/>
              </a:ext>
            </a:extLst>
          </p:cNvPr>
          <p:cNvSpPr txBox="1">
            <a:spLocks noChangeArrowheads="1"/>
          </p:cNvSpPr>
          <p:nvPr/>
        </p:nvSpPr>
        <p:spPr>
          <a:xfrm>
            <a:off x="812290" y="279257"/>
            <a:ext cx="9785927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Tombol-tombol</a:t>
            </a:r>
            <a:r>
              <a:rPr lang="en-US" altLang="en-US" dirty="0"/>
              <a:t> Keyboard yang </a:t>
            </a:r>
            <a:r>
              <a:rPr lang="en-US" altLang="en-US" dirty="0" err="1"/>
              <a:t>Baik</a:t>
            </a:r>
            <a:endParaRPr lang="en-US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B91F441-5835-4FAB-AC2F-4AFA6D5E889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/>
              <a:t>Ukuran: 12 mm; jarak antartombol 6 mm.</a:t>
            </a:r>
          </a:p>
          <a:p>
            <a:r>
              <a:rPr lang="en-US" altLang="en-US" sz="2200"/>
              <a:t>Agak cekung.</a:t>
            </a:r>
          </a:p>
          <a:p>
            <a:r>
              <a:rPr lang="en-US" altLang="en-US" sz="2200"/>
              <a:t>Dibuat dengan bahan yang bersifat dof.</a:t>
            </a:r>
          </a:p>
          <a:p>
            <a:r>
              <a:rPr lang="en-US" altLang="en-US" sz="2200"/>
              <a:t>Diaktifkan dengan gaya 40-125 gf.</a:t>
            </a:r>
          </a:p>
          <a:p>
            <a:r>
              <a:rPr lang="en-US" altLang="en-US" sz="2200"/>
              <a:t>Jika ditekan masuk 3-5 mm.</a:t>
            </a:r>
          </a:p>
          <a:p>
            <a:r>
              <a:rPr lang="en-US" altLang="en-US" sz="2200"/>
              <a:t>Tombol-tombol khusus lebih besar.</a:t>
            </a:r>
          </a:p>
          <a:p>
            <a:r>
              <a:rPr lang="en-US" altLang="en-US" sz="2200"/>
              <a:t>Tanda bagi Caps Lock, Num Lock.</a:t>
            </a:r>
          </a:p>
          <a:p>
            <a:r>
              <a:rPr lang="en-US" altLang="en-US" sz="2200"/>
              <a:t>Warna yang informatif.</a:t>
            </a:r>
          </a:p>
          <a:p>
            <a:r>
              <a:rPr lang="en-US" altLang="en-US" sz="2200"/>
              <a:t>Label harus cukup besar untuk dibaca.</a:t>
            </a:r>
          </a:p>
          <a:p>
            <a:r>
              <a:rPr lang="en-US" altLang="en-US" sz="2200"/>
              <a:t>Tombol F dan J pada tata letak QWERTY ditandai.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1173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4D534A-6A92-41B0-BB82-EA3EAB7A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488EF-24B2-4B70-B4CD-19015C92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F16462-0B0A-42F8-B13B-7388E96E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PERALATAN MASUKAN - </a:t>
            </a:r>
            <a:r>
              <a:rPr lang="en-US" sz="2800" dirty="0" err="1"/>
              <a:t>Pengenal</a:t>
            </a:r>
            <a:r>
              <a:rPr lang="en-US" sz="2800" dirty="0"/>
              <a:t> tulisan </a:t>
            </a:r>
            <a:r>
              <a:rPr lang="en-US" sz="2800" dirty="0" err="1"/>
              <a:t>tangan</a:t>
            </a:r>
            <a:endParaRPr lang="en-U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CF297F-30A1-4CC2-AADC-51AFDA58F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Teks yang </a:t>
            </a:r>
            <a:r>
              <a:rPr lang="en-US" sz="2000" dirty="0" err="1"/>
              <a:t>ditulis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dimasukkan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, </a:t>
            </a:r>
            <a:r>
              <a:rPr lang="en-US" sz="2000" dirty="0" err="1"/>
              <a:t>menggunakansebuah</a:t>
            </a:r>
            <a:r>
              <a:rPr lang="en-US" sz="2000" dirty="0"/>
              <a:t> </a:t>
            </a:r>
            <a:r>
              <a:rPr lang="en-US" sz="2000" dirty="0" err="1"/>
              <a:t>pena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 dan tablet digital.</a:t>
            </a:r>
          </a:p>
          <a:p>
            <a:r>
              <a:rPr lang="en-US" sz="2000" dirty="0" err="1"/>
              <a:t>Namun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permasalahan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memasukkan</a:t>
            </a:r>
            <a:r>
              <a:rPr lang="en-US" sz="2000" dirty="0"/>
              <a:t> data, </a:t>
            </a:r>
            <a:r>
              <a:rPr lang="en-US" sz="2000" dirty="0" err="1"/>
              <a:t>yaitu</a:t>
            </a:r>
            <a:r>
              <a:rPr lang="en-US" sz="2000" dirty="0"/>
              <a:t> :</a:t>
            </a:r>
          </a:p>
          <a:p>
            <a:pPr marL="457200" lvl="1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penangkapan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yang </a:t>
            </a:r>
            <a:r>
              <a:rPr lang="en-US" sz="1800" dirty="0" err="1"/>
              <a:t>diperlukan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alami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memisahkan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tulisan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tulisan-tulisan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karakter</a:t>
            </a:r>
            <a:r>
              <a:rPr lang="en-US" sz="1800" dirty="0"/>
              <a:t> yang </a:t>
            </a:r>
            <a:r>
              <a:rPr lang="en-US" sz="1800" dirty="0" err="1"/>
              <a:t>berbeda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penterjemahan</a:t>
            </a:r>
            <a:r>
              <a:rPr lang="en-US" sz="1800" dirty="0"/>
              <a:t> yang </a:t>
            </a:r>
            <a:r>
              <a:rPr lang="en-US" sz="1800" dirty="0" err="1"/>
              <a:t>khas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individu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penguasaan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gaya</a:t>
            </a:r>
            <a:r>
              <a:rPr lang="en-US" sz="1800" dirty="0"/>
              <a:t> </a:t>
            </a:r>
            <a:r>
              <a:rPr lang="en-US" sz="1800" dirty="0" err="1"/>
              <a:t>penulisan</a:t>
            </a:r>
            <a:r>
              <a:rPr lang="en-US" sz="1800" dirty="0"/>
              <a:t> </a:t>
            </a:r>
            <a:r>
              <a:rPr lang="en-US" sz="1800" dirty="0" err="1"/>
              <a:t>tangan</a:t>
            </a:r>
            <a:r>
              <a:rPr lang="en-US" sz="1800" dirty="0"/>
              <a:t> yang </a:t>
            </a:r>
            <a:r>
              <a:rPr lang="en-US" sz="1800" dirty="0" err="1"/>
              <a:t>berbeda</a:t>
            </a:r>
            <a:endParaRPr lang="en-US" sz="1800" dirty="0"/>
          </a:p>
          <a:p>
            <a:pPr marL="0" indent="0">
              <a:buNone/>
            </a:pPr>
            <a:r>
              <a:rPr lang="en-US" sz="2000" dirty="0" err="1"/>
              <a:t>Contoh</a:t>
            </a:r>
            <a:r>
              <a:rPr lang="en-US" sz="2000" dirty="0"/>
              <a:t> :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di </a:t>
            </a:r>
            <a:r>
              <a:rPr lang="en-US" sz="2000" dirty="0" err="1"/>
              <a:t>pasaran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dirty="0" err="1"/>
              <a:t>pengorganisasi</a:t>
            </a:r>
            <a:r>
              <a:rPr lang="en-US" sz="2000" dirty="0"/>
              <a:t> </a:t>
            </a:r>
            <a:r>
              <a:rPr lang="en-US" sz="2000" dirty="0" err="1"/>
              <a:t>pribadi</a:t>
            </a:r>
            <a:r>
              <a:rPr lang="en-US" sz="2000" dirty="0"/>
              <a:t> </a:t>
            </a:r>
            <a:r>
              <a:rPr lang="en-US" sz="2000" dirty="0" err="1"/>
              <a:t>genggam</a:t>
            </a:r>
            <a:r>
              <a:rPr lang="en-US" sz="2000" dirty="0"/>
              <a:t> (organizer),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menangani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pengenalan</a:t>
            </a:r>
            <a:r>
              <a:rPr lang="en-US" sz="2000" dirty="0"/>
              <a:t> tulisan </a:t>
            </a:r>
            <a:r>
              <a:rPr lang="en-US" sz="2000" dirty="0" err="1"/>
              <a:t>tangan</a:t>
            </a:r>
            <a:r>
              <a:rPr lang="en-US" sz="2000" dirty="0"/>
              <a:t> dan </a:t>
            </a:r>
            <a:r>
              <a:rPr lang="en-US" sz="2000" dirty="0" err="1"/>
              <a:t>menyingkirkan</a:t>
            </a:r>
            <a:r>
              <a:rPr lang="en-US" sz="2000" dirty="0"/>
              <a:t> </a:t>
            </a:r>
            <a:r>
              <a:rPr lang="en-US" sz="2000" dirty="0" err="1"/>
              <a:t>penggunaan</a:t>
            </a:r>
            <a:r>
              <a:rPr lang="en-US" sz="2000" dirty="0"/>
              <a:t> keyboard </a:t>
            </a:r>
            <a:r>
              <a:rPr lang="en-US" sz="2000" dirty="0" err="1"/>
              <a:t>besar</a:t>
            </a:r>
            <a:r>
              <a:rPr lang="en-US" sz="2000" dirty="0"/>
              <a:t> yang </a:t>
            </a:r>
            <a:r>
              <a:rPr lang="en-US" sz="2000" dirty="0" err="1"/>
              <a:t>memakan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569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90B87-2A43-4ECE-B6B8-52BF2FAE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9B4C48-98BE-4BDA-A902-A710D36A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11A40-BD6E-4FA1-96F1-E65F8D9D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Alat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menjanjikan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sukses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situasi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kosakata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.</a:t>
            </a:r>
          </a:p>
          <a:p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dihadapi</a:t>
            </a:r>
            <a:r>
              <a:rPr lang="en-US" dirty="0"/>
              <a:t> :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kebisingan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ketidaktepatan</a:t>
            </a:r>
            <a:r>
              <a:rPr lang="en-US" dirty="0"/>
              <a:t> </a:t>
            </a:r>
            <a:r>
              <a:rPr lang="en-US" dirty="0" err="1"/>
              <a:t>pengucapan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/>
              <a:t>aksen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: google assistant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A1AC13-0B26-4DF4-8C00-A4037620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PERALATAN MASUKAN - </a:t>
            </a:r>
            <a:r>
              <a:rPr lang="en-US" dirty="0" err="1"/>
              <a:t>Pengenal</a:t>
            </a:r>
            <a:r>
              <a:rPr lang="en-US" dirty="0"/>
              <a:t> </a:t>
            </a:r>
            <a:r>
              <a:rPr lang="en-US" dirty="0" err="1"/>
              <a:t>suara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3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DC85E-9695-4C80-94FD-F463DCF9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30C6F-FE66-44DE-B795-B8532C4C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548EC-EB54-4D5F-B16A-5B36A8F6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Alat </a:t>
            </a:r>
            <a:r>
              <a:rPr lang="en-US" dirty="0" err="1"/>
              <a:t>penunjuk</a:t>
            </a:r>
            <a:r>
              <a:rPr lang="en-US" dirty="0"/>
              <a:t> yang </a:t>
            </a:r>
            <a:r>
              <a:rPr lang="en-US" dirty="0" err="1"/>
              <a:t>dipegang</a:t>
            </a:r>
            <a:endParaRPr lang="en-US" dirty="0"/>
          </a:p>
          <a:p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dikenal</a:t>
            </a:r>
            <a:endParaRPr lang="en-US" dirty="0"/>
          </a:p>
          <a:p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  <a:p>
            <a:r>
              <a:rPr lang="en-US" dirty="0" err="1"/>
              <a:t>Karakteristik</a:t>
            </a:r>
            <a:r>
              <a:rPr lang="en-US" dirty="0"/>
              <a:t> :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Bergerak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datar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Mempunyai</a:t>
            </a:r>
            <a:r>
              <a:rPr lang="en-US" dirty="0"/>
              <a:t> 1 – 3 </a:t>
            </a:r>
            <a:r>
              <a:rPr lang="en-US" dirty="0" err="1"/>
              <a:t>tombol</a:t>
            </a:r>
            <a:r>
              <a:rPr lang="en-US" dirty="0"/>
              <a:t>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pemilih</a:t>
            </a:r>
            <a:r>
              <a:rPr lang="en-US" dirty="0"/>
              <a:t>, </a:t>
            </a:r>
            <a:r>
              <a:rPr lang="en-US" dirty="0" err="1"/>
              <a:t>penanda</a:t>
            </a:r>
            <a:r>
              <a:rPr lang="en-US" dirty="0"/>
              <a:t>, </a:t>
            </a:r>
            <a:r>
              <a:rPr lang="en-US" dirty="0" err="1"/>
              <a:t>menggambar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Diletakkan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: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melelahkan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gerakan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Gerakan mouse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kursor</a:t>
            </a:r>
            <a:r>
              <a:rPr lang="en-US" dirty="0"/>
              <a:t> di </a:t>
            </a:r>
            <a:r>
              <a:rPr lang="en-US" dirty="0" err="1"/>
              <a:t>layar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Kursor</a:t>
            </a:r>
            <a:r>
              <a:rPr lang="en-US" dirty="0"/>
              <a:t>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layar</a:t>
            </a:r>
            <a:r>
              <a:rPr lang="en-US" dirty="0"/>
              <a:t> monitor, </a:t>
            </a:r>
            <a:r>
              <a:rPr lang="en-US" dirty="0" err="1"/>
              <a:t>sedangkan</a:t>
            </a:r>
            <a:r>
              <a:rPr lang="en-US" dirty="0"/>
              <a:t> mouse </a:t>
            </a:r>
            <a:r>
              <a:rPr lang="en-US" dirty="0" err="1"/>
              <a:t>bergerakdalam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(</a:t>
            </a:r>
            <a:r>
              <a:rPr lang="en-US" dirty="0" err="1"/>
              <a:t>x,z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manipulasi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mengaburkan</a:t>
            </a:r>
            <a:r>
              <a:rPr lang="en-US" dirty="0"/>
              <a:t>/</a:t>
            </a:r>
            <a:r>
              <a:rPr lang="en-US" dirty="0" err="1"/>
              <a:t>mengganggu</a:t>
            </a:r>
            <a:r>
              <a:rPr lang="en-US" dirty="0"/>
              <a:t> </a:t>
            </a:r>
            <a:r>
              <a:rPr lang="en-US" dirty="0" err="1"/>
              <a:t>layar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Mampu </a:t>
            </a:r>
            <a:r>
              <a:rPr lang="en-US" dirty="0" err="1"/>
              <a:t>menunjuk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sebab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dan </a:t>
            </a:r>
            <a:r>
              <a:rPr lang="en-US" dirty="0" err="1"/>
              <a:t>kursornya</a:t>
            </a:r>
            <a:r>
              <a:rPr lang="en-US" dirty="0"/>
              <a:t> </a:t>
            </a:r>
            <a:r>
              <a:rPr lang="en-US" dirty="0" err="1"/>
              <a:t>terlihat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mengarah</a:t>
            </a:r>
            <a:r>
              <a:rPr lang="en-US" dirty="0"/>
              <a:t> pada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koordinasi</a:t>
            </a:r>
            <a:r>
              <a:rPr lang="en-US" dirty="0"/>
              <a:t> </a:t>
            </a:r>
            <a:r>
              <a:rPr lang="en-US" dirty="0" err="1"/>
              <a:t>tangan-mata</a:t>
            </a:r>
            <a:r>
              <a:rPr lang="en-US" dirty="0"/>
              <a:t>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ketidaklangsungan</a:t>
            </a:r>
            <a:r>
              <a:rPr lang="en-US" dirty="0"/>
              <a:t> </a:t>
            </a:r>
            <a:r>
              <a:rPr lang="en-US" dirty="0" err="1"/>
              <a:t>manipulasi</a:t>
            </a:r>
            <a:r>
              <a:rPr lang="en-US" dirty="0"/>
              <a:t> </a:t>
            </a:r>
            <a:r>
              <a:rPr lang="en-US" dirty="0" err="1"/>
              <a:t>padanya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C09C29-ABAE-4F2D-AA47-5B671484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PERALATAN PENEMPATAN POSISI &amp; PENUNJUK - MOUSE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A5275-C551-4F3B-AF17-52BB0125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396" y="2124075"/>
            <a:ext cx="25146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B470CA-0412-42F7-8C18-071B0617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188B1-D7BF-4B80-B526-538FD527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36590-4134-4F89-91B1-6A785C3AD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07" y="1648043"/>
            <a:ext cx="9136117" cy="4351338"/>
          </a:xfrm>
        </p:spPr>
        <p:txBody>
          <a:bodyPr>
            <a:normAutofit/>
          </a:bodyPr>
          <a:lstStyle/>
          <a:p>
            <a:r>
              <a:rPr lang="en-US" sz="1600" dirty="0"/>
              <a:t>Cara </a:t>
            </a:r>
            <a:r>
              <a:rPr lang="en-US" sz="1600" dirty="0" err="1"/>
              <a:t>kerja</a:t>
            </a:r>
            <a:r>
              <a:rPr lang="en-US" sz="1600" dirty="0"/>
              <a:t> :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mendeteksi</a:t>
            </a:r>
            <a:r>
              <a:rPr lang="en-US" sz="1600" dirty="0"/>
              <a:t> </a:t>
            </a:r>
            <a:r>
              <a:rPr lang="en-US" sz="1600" dirty="0" err="1"/>
              <a:t>gerakan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- </a:t>
            </a:r>
            <a:r>
              <a:rPr lang="en-US" sz="1600" dirty="0" err="1"/>
              <a:t>mekanik</a:t>
            </a:r>
            <a:r>
              <a:rPr lang="en-US" sz="1600" dirty="0"/>
              <a:t> </a:t>
            </a:r>
          </a:p>
          <a:p>
            <a:r>
              <a:rPr lang="en-US" sz="1600" dirty="0"/>
              <a:t>bola </a:t>
            </a:r>
            <a:r>
              <a:rPr lang="en-US" sz="1600" dirty="0" err="1"/>
              <a:t>dibagian</a:t>
            </a:r>
            <a:r>
              <a:rPr lang="en-US" sz="1600" dirty="0"/>
              <a:t> </a:t>
            </a:r>
            <a:r>
              <a:rPr lang="en-US" sz="1600" dirty="0" err="1"/>
              <a:t>bawah</a:t>
            </a:r>
            <a:r>
              <a:rPr lang="en-US" sz="1600" dirty="0"/>
              <a:t> mouse </a:t>
            </a:r>
            <a:r>
              <a:rPr lang="en-US" sz="1600" dirty="0" err="1"/>
              <a:t>bergerak</a:t>
            </a:r>
            <a:r>
              <a:rPr lang="en-US" sz="1600" dirty="0"/>
              <a:t> </a:t>
            </a:r>
            <a:r>
              <a:rPr lang="en-US" sz="1600" dirty="0" err="1"/>
              <a:t>seiring</a:t>
            </a:r>
            <a:r>
              <a:rPr lang="en-US" sz="1600" dirty="0"/>
              <a:t> </a:t>
            </a:r>
            <a:r>
              <a:rPr lang="en-US" sz="1600" dirty="0" err="1"/>
              <a:t>gerakan</a:t>
            </a:r>
            <a:r>
              <a:rPr lang="en-US" sz="1600" dirty="0"/>
              <a:t> mouse</a:t>
            </a:r>
          </a:p>
          <a:p>
            <a:r>
              <a:rPr lang="en-US" sz="1600" dirty="0"/>
              <a:t>bola </a:t>
            </a:r>
            <a:r>
              <a:rPr lang="en-US" sz="1600" dirty="0" err="1"/>
              <a:t>menggerakan</a:t>
            </a:r>
            <a:r>
              <a:rPr lang="en-US" sz="1600" dirty="0"/>
              <a:t> </a:t>
            </a:r>
            <a:r>
              <a:rPr lang="en-US" sz="1600" dirty="0" err="1"/>
              <a:t>potensiometer</a:t>
            </a:r>
            <a:r>
              <a:rPr lang="en-US" sz="1600" dirty="0"/>
              <a:t> orthogonal</a:t>
            </a:r>
          </a:p>
          <a:p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pada </a:t>
            </a:r>
            <a:r>
              <a:rPr lang="en-US" sz="1600" dirty="0" err="1"/>
              <a:t>hampir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permukaan</a:t>
            </a:r>
            <a:r>
              <a:rPr lang="en-US" sz="1600" dirty="0"/>
              <a:t> </a:t>
            </a:r>
            <a:r>
              <a:rPr lang="en-US" sz="1600" dirty="0" err="1"/>
              <a:t>datar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- optical (</a:t>
            </a:r>
            <a:r>
              <a:rPr lang="en-US" sz="1600" dirty="0" err="1"/>
              <a:t>cahaya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menggunakan</a:t>
            </a:r>
            <a:r>
              <a:rPr lang="en-US" sz="1600" dirty="0"/>
              <a:t> LED (Light </a:t>
            </a:r>
            <a:r>
              <a:rPr lang="en-US" sz="1600" dirty="0" err="1"/>
              <a:t>Emiting</a:t>
            </a:r>
            <a:r>
              <a:rPr lang="en-US" sz="1600" dirty="0"/>
              <a:t> Diode) di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bawah</a:t>
            </a:r>
            <a:r>
              <a:rPr lang="en-US" sz="1600" dirty="0"/>
              <a:t> mouse</a:t>
            </a:r>
          </a:p>
          <a:p>
            <a:r>
              <a:rPr lang="en-US" sz="1600" dirty="0" err="1"/>
              <a:t>ditempatkan</a:t>
            </a:r>
            <a:r>
              <a:rPr lang="en-US" sz="1600" dirty="0"/>
              <a:t> pada </a:t>
            </a:r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alas mouse di </a:t>
            </a:r>
            <a:r>
              <a:rPr lang="en-US" sz="1600" dirty="0" err="1"/>
              <a:t>meja</a:t>
            </a:r>
            <a:r>
              <a:rPr lang="en-US" sz="1600" dirty="0"/>
              <a:t>, </a:t>
            </a:r>
            <a:r>
              <a:rPr lang="en-US" sz="1600" dirty="0" err="1"/>
              <a:t>sedikit</a:t>
            </a:r>
            <a:r>
              <a:rPr lang="en-US" sz="1600" dirty="0"/>
              <a:t> </a:t>
            </a:r>
            <a:r>
              <a:rPr lang="en-US" sz="1600" dirty="0" err="1"/>
              <a:t>rentan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debu</a:t>
            </a:r>
            <a:r>
              <a:rPr lang="en-US" sz="1600" dirty="0"/>
              <a:t> dan </a:t>
            </a:r>
            <a:r>
              <a:rPr lang="en-US" sz="1600" dirty="0" err="1"/>
              <a:t>kotoran</a:t>
            </a:r>
            <a:endParaRPr lang="en-US" sz="1600" dirty="0"/>
          </a:p>
          <a:p>
            <a:r>
              <a:rPr lang="en-US" sz="1600" dirty="0" err="1"/>
              <a:t>mendeteksi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perbedaan</a:t>
            </a:r>
            <a:r>
              <a:rPr lang="en-US" sz="1600" dirty="0"/>
              <a:t> </a:t>
            </a:r>
            <a:r>
              <a:rPr lang="en-US" sz="1600" dirty="0" err="1"/>
              <a:t>intensitas</a:t>
            </a:r>
            <a:r>
              <a:rPr lang="en-US" sz="1600" dirty="0"/>
              <a:t> </a:t>
            </a:r>
            <a:r>
              <a:rPr lang="en-US" sz="1600" dirty="0" err="1"/>
              <a:t>sinar</a:t>
            </a:r>
            <a:r>
              <a:rPr lang="en-US" sz="1600" dirty="0"/>
              <a:t> </a:t>
            </a:r>
            <a:r>
              <a:rPr lang="en-US" sz="1600" dirty="0" err="1"/>
              <a:t>pantul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mouse </a:t>
            </a:r>
            <a:r>
              <a:rPr lang="en-US" sz="1600" dirty="0" err="1"/>
              <a:t>digerakkan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Ada mouse kaki, </a:t>
            </a:r>
            <a:r>
              <a:rPr lang="en-US" dirty="0" err="1"/>
              <a:t>digerakkan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kaki,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BF919E-1720-4ECF-9FF4-A6E46498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PERALATAN PENEMPATAN POSISI &amp; PENUNJUK – MOUSE (</a:t>
            </a:r>
            <a:r>
              <a:rPr lang="en-US" dirty="0" err="1"/>
              <a:t>lanj</a:t>
            </a:r>
            <a:r>
              <a:rPr lang="en-US" dirty="0"/>
              <a:t>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CC505-DBDC-4CDB-96E9-A3BE0055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768" y="4730476"/>
            <a:ext cx="2686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07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8B7CDA-F7C9-4C3D-A08C-41E94B68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49B13-65B6-4912-854A-01E902A1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E9288-2AB6-4F1B-9E0B-2369DF31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48752" cy="4351338"/>
          </a:xfrm>
        </p:spPr>
        <p:txBody>
          <a:bodyPr/>
          <a:lstStyle/>
          <a:p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sedikit</a:t>
            </a:r>
            <a:endParaRPr lang="en-US" dirty="0"/>
          </a:p>
          <a:p>
            <a:r>
              <a:rPr lang="en-US" dirty="0" err="1"/>
              <a:t>Dikontrol</a:t>
            </a:r>
            <a:r>
              <a:rPr lang="en-US" dirty="0"/>
              <a:t> oleh :</a:t>
            </a:r>
          </a:p>
          <a:p>
            <a:r>
              <a:rPr lang="en-US" dirty="0"/>
              <a:t>Gerakan (joystick </a:t>
            </a:r>
            <a:r>
              <a:rPr lang="en-US" dirty="0" err="1"/>
              <a:t>sesungguhnya</a:t>
            </a:r>
            <a:r>
              <a:rPr lang="en-US" dirty="0"/>
              <a:t>) :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joystick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kursor</a:t>
            </a:r>
            <a:endParaRPr lang="en-US" dirty="0"/>
          </a:p>
          <a:p>
            <a:r>
              <a:rPr lang="en-US" dirty="0" err="1"/>
              <a:t>Tekanan</a:t>
            </a:r>
            <a:r>
              <a:rPr lang="en-US" dirty="0"/>
              <a:t> (joystick </a:t>
            </a:r>
            <a:r>
              <a:rPr lang="en-US" dirty="0" err="1"/>
              <a:t>isometrik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joystick yang </a:t>
            </a:r>
            <a:r>
              <a:rPr lang="en-US" dirty="0" err="1"/>
              <a:t>dikontrol</a:t>
            </a:r>
            <a:r>
              <a:rPr lang="en-US" dirty="0"/>
              <a:t> oleh </a:t>
            </a:r>
            <a:r>
              <a:rPr lang="en-US" dirty="0" err="1"/>
              <a:t>kecepatan</a:t>
            </a:r>
            <a:r>
              <a:rPr lang="en-US" dirty="0"/>
              <a:t>) : </a:t>
            </a:r>
            <a:r>
              <a:rPr lang="en-US" dirty="0" err="1"/>
              <a:t>tekanan</a:t>
            </a:r>
            <a:r>
              <a:rPr lang="en-US" dirty="0"/>
              <a:t> pada </a:t>
            </a:r>
            <a:r>
              <a:rPr lang="en-US" dirty="0" err="1"/>
              <a:t>stik</a:t>
            </a:r>
            <a:r>
              <a:rPr lang="en-US" dirty="0"/>
              <a:t>/</a:t>
            </a:r>
            <a:r>
              <a:rPr lang="en-US" dirty="0" err="1"/>
              <a:t>batangnya</a:t>
            </a:r>
            <a:r>
              <a:rPr lang="en-US" dirty="0"/>
              <a:t>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kursor</a:t>
            </a:r>
            <a:r>
              <a:rPr lang="en-US" dirty="0"/>
              <a:t>.</a:t>
            </a:r>
          </a:p>
          <a:p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tombol-tombol</a:t>
            </a:r>
            <a:r>
              <a:rPr lang="en-US" dirty="0"/>
              <a:t> (pada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/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trigger/</a:t>
            </a:r>
            <a:r>
              <a:rPr lang="en-US" dirty="0" err="1"/>
              <a:t>pemicu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.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mengaburkan</a:t>
            </a:r>
            <a:r>
              <a:rPr lang="en-US" dirty="0"/>
              <a:t> / </a:t>
            </a:r>
            <a:r>
              <a:rPr lang="en-US" dirty="0" err="1"/>
              <a:t>mengganggu</a:t>
            </a:r>
            <a:r>
              <a:rPr lang="en-US" dirty="0"/>
              <a:t> </a:t>
            </a:r>
            <a:r>
              <a:rPr lang="en-US" dirty="0" err="1"/>
              <a:t>layar</a:t>
            </a:r>
            <a:endParaRPr lang="en-US" dirty="0"/>
          </a:p>
          <a:p>
            <a:r>
              <a:rPr lang="en-US" dirty="0" err="1"/>
              <a:t>Murah</a:t>
            </a:r>
            <a:endParaRPr lang="en-US" dirty="0"/>
          </a:p>
          <a:p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familiar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39D9F8-927C-4F93-A83C-AF3612FD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PERALATAN PENEMPATAN POSISI &amp; PENUNJUK - JOYSTICK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E8FBD-2A72-451C-ABF3-BB8FD4B2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890" y="2662839"/>
            <a:ext cx="21336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DA16DF-D417-4008-B03C-E24FDA28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2C6BC-BEDD-4943-A6F6-D8A89AA6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864DA-E784-494F-8093-7EF7F805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8678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Bekerja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mouse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posisi</a:t>
            </a:r>
            <a:r>
              <a:rPr lang="en-US" sz="2400" dirty="0"/>
              <a:t> </a:t>
            </a:r>
            <a:r>
              <a:rPr lang="en-US" sz="2400" dirty="0" err="1"/>
              <a:t>terbalik</a:t>
            </a:r>
            <a:r>
              <a:rPr lang="en-US" sz="2400" dirty="0"/>
              <a:t>, bola </a:t>
            </a:r>
            <a:r>
              <a:rPr lang="en-US" sz="2400" dirty="0" err="1"/>
              <a:t>bergerak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tempat</a:t>
            </a:r>
            <a:r>
              <a:rPr lang="en-US" sz="2400" dirty="0"/>
              <a:t> yang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bergerak</a:t>
            </a:r>
            <a:endParaRPr lang="en-US" sz="2400" dirty="0"/>
          </a:p>
          <a:p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peralatan</a:t>
            </a:r>
            <a:r>
              <a:rPr lang="en-US" sz="2400" dirty="0"/>
              <a:t> </a:t>
            </a:r>
            <a:r>
              <a:rPr lang="en-US" sz="2400" dirty="0" err="1"/>
              <a:t>penunjuk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endParaRPr lang="en-US" sz="2400" dirty="0"/>
          </a:p>
          <a:p>
            <a:r>
              <a:rPr lang="en-US" sz="2400" dirty="0" err="1"/>
              <a:t>Cukup</a:t>
            </a:r>
            <a:r>
              <a:rPr lang="en-US" sz="2400" dirty="0"/>
              <a:t> </a:t>
            </a:r>
            <a:r>
              <a:rPr lang="en-US" sz="2400" dirty="0" err="1"/>
              <a:t>akurat</a:t>
            </a:r>
            <a:endParaRPr lang="en-US" sz="2400" dirty="0"/>
          </a:p>
          <a:p>
            <a:r>
              <a:rPr lang="en-US" sz="2400" dirty="0" err="1"/>
              <a:t>Ukuran</a:t>
            </a:r>
            <a:r>
              <a:rPr lang="en-US" sz="2400" dirty="0"/>
              <a:t> dan ”</a:t>
            </a:r>
            <a:r>
              <a:rPr lang="en-US" sz="2400" dirty="0" err="1"/>
              <a:t>perasaan</a:t>
            </a:r>
            <a:r>
              <a:rPr lang="en-US" sz="2400" dirty="0"/>
              <a:t>”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menggerakkan</a:t>
            </a:r>
            <a:r>
              <a:rPr lang="en-US" sz="2400" dirty="0"/>
              <a:t> bola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penting</a:t>
            </a:r>
            <a:endParaRPr lang="en-US" sz="2400" dirty="0"/>
          </a:p>
          <a:p>
            <a:r>
              <a:rPr lang="en-US" sz="2400" dirty="0" err="1"/>
              <a:t>Membutuhkan</a:t>
            </a:r>
            <a:r>
              <a:rPr lang="en-US" sz="2400" dirty="0"/>
              <a:t> </a:t>
            </a:r>
            <a:r>
              <a:rPr lang="en-US" sz="2400" dirty="0" err="1"/>
              <a:t>ruang</a:t>
            </a:r>
            <a:r>
              <a:rPr lang="en-US" sz="2400" dirty="0"/>
              <a:t> </a:t>
            </a:r>
            <a:r>
              <a:rPr lang="en-US" sz="2400" dirty="0" err="1"/>
              <a:t>sedikit</a:t>
            </a:r>
            <a:endParaRPr lang="en-US" sz="2400" dirty="0"/>
          </a:p>
          <a:p>
            <a:r>
              <a:rPr lang="en-US" sz="2400" dirty="0" err="1"/>
              <a:t>Cocok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notebook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A47054-5A64-4D77-8368-83A37793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PERALATAN PENEMPATAN POSISI &amp; PENUNJUK - TRACKBALL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65351-22C5-4DF3-B911-FEB4EC84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78" y="3075261"/>
            <a:ext cx="2447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5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631AB9-5013-48CE-9F88-5C71ACD6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89BA1-D8AF-4AF9-9135-D76C8291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B8F40-6FBE-4856-BF93-A5FE18FFD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41"/>
            <a:ext cx="8358352" cy="407067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Layar</a:t>
            </a:r>
            <a:r>
              <a:rPr lang="en-US" dirty="0"/>
              <a:t> yang </a:t>
            </a:r>
            <a:r>
              <a:rPr lang="en-US" dirty="0" err="1"/>
              <a:t>sensitif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sentuhan</a:t>
            </a:r>
            <a:r>
              <a:rPr lang="en-US" dirty="0"/>
              <a:t> (touchscreen)</a:t>
            </a:r>
          </a:p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jari</a:t>
            </a:r>
            <a:r>
              <a:rPr lang="en-US" dirty="0"/>
              <a:t> di </a:t>
            </a:r>
            <a:r>
              <a:rPr lang="en-US" dirty="0" err="1"/>
              <a:t>layar</a:t>
            </a:r>
            <a:endParaRPr lang="en-US" dirty="0"/>
          </a:p>
          <a:p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</a:t>
            </a:r>
            <a:r>
              <a:rPr lang="en-US" dirty="0" err="1"/>
              <a:t>cahaya</a:t>
            </a:r>
            <a:r>
              <a:rPr lang="en-US" dirty="0"/>
              <a:t> yang </a:t>
            </a:r>
            <a:r>
              <a:rPr lang="en-US" dirty="0" err="1"/>
              <a:t>memantul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interupsi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semburan</a:t>
            </a:r>
            <a:r>
              <a:rPr lang="en-US" dirty="0"/>
              <a:t> </a:t>
            </a:r>
            <a:r>
              <a:rPr lang="en-US" dirty="0" err="1"/>
              <a:t>cahaya</a:t>
            </a:r>
            <a:endParaRPr lang="en-US" dirty="0"/>
          </a:p>
          <a:p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penunjuk</a:t>
            </a:r>
            <a:r>
              <a:rPr lang="en-US" dirty="0"/>
              <a:t> </a:t>
            </a:r>
            <a:r>
              <a:rPr lang="en-US" dirty="0" err="1"/>
              <a:t>langsung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Keuntungan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cepat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pointer </a:t>
            </a:r>
            <a:r>
              <a:rPr lang="en-US" dirty="0" err="1"/>
              <a:t>khusus</a:t>
            </a:r>
            <a:endParaRPr lang="en-US" dirty="0"/>
          </a:p>
          <a:p>
            <a:pPr lvl="1"/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khusus</a:t>
            </a:r>
            <a:endParaRPr lang="en-US" dirty="0"/>
          </a:p>
          <a:p>
            <a:pPr lvl="1"/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di </a:t>
            </a:r>
            <a:r>
              <a:rPr lang="en-US" dirty="0" err="1"/>
              <a:t>lingkungan</a:t>
            </a:r>
            <a:r>
              <a:rPr lang="en-US" dirty="0"/>
              <a:t> yang </a:t>
            </a:r>
            <a:r>
              <a:rPr lang="en-US" dirty="0" err="1"/>
              <a:t>sempit</a:t>
            </a:r>
            <a:r>
              <a:rPr lang="en-US" dirty="0"/>
              <a:t> </a:t>
            </a:r>
            <a:r>
              <a:rPr lang="en-US" dirty="0" err="1"/>
              <a:t>bersih</a:t>
            </a:r>
            <a:r>
              <a:rPr lang="en-US" dirty="0"/>
              <a:t> dan </a:t>
            </a:r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kerusakan</a:t>
            </a:r>
            <a:endParaRPr lang="en-US" dirty="0"/>
          </a:p>
          <a:p>
            <a:r>
              <a:rPr lang="en-US" dirty="0" err="1"/>
              <a:t>Kerugian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jari-jari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mengotori</a:t>
            </a:r>
            <a:r>
              <a:rPr lang="en-US" dirty="0"/>
              <a:t> </a:t>
            </a:r>
            <a:r>
              <a:rPr lang="en-US" dirty="0" err="1"/>
              <a:t>layar</a:t>
            </a:r>
            <a:endParaRPr lang="en-US" dirty="0"/>
          </a:p>
          <a:p>
            <a:pPr lvl="1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presisi</a:t>
            </a:r>
            <a:r>
              <a:rPr lang="en-US" dirty="0"/>
              <a:t> (</a:t>
            </a:r>
            <a:r>
              <a:rPr lang="en-US" dirty="0" err="1"/>
              <a:t>jari-jari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instrumen</a:t>
            </a:r>
            <a:r>
              <a:rPr lang="en-US" dirty="0"/>
              <a:t> yang </a:t>
            </a:r>
            <a:r>
              <a:rPr lang="en-US" dirty="0" err="1"/>
              <a:t>tumpul</a:t>
            </a:r>
            <a:r>
              <a:rPr lang="en-US" dirty="0"/>
              <a:t>),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area yang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/ </a:t>
            </a:r>
            <a:r>
              <a:rPr lang="en-US" dirty="0" err="1"/>
              <a:t>menggambar</a:t>
            </a:r>
            <a:r>
              <a:rPr lang="en-US" dirty="0"/>
              <a:t> yang </a:t>
            </a:r>
            <a:r>
              <a:rPr lang="en-US" dirty="0" err="1"/>
              <a:t>akurat</a:t>
            </a:r>
            <a:endParaRPr lang="en-US" dirty="0"/>
          </a:p>
          <a:p>
            <a:pPr lvl="1"/>
            <a:r>
              <a:rPr lang="en-US" dirty="0" err="1"/>
              <a:t>keharusan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mengangkat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</a:t>
            </a:r>
            <a:r>
              <a:rPr lang="en-US" dirty="0" err="1"/>
              <a:t>kelelahan</a:t>
            </a:r>
            <a:r>
              <a:rPr lang="en-US" dirty="0"/>
              <a:t> dan </a:t>
            </a:r>
            <a:r>
              <a:rPr lang="en-US" dirty="0" err="1"/>
              <a:t>tertutupnya</a:t>
            </a:r>
            <a:r>
              <a:rPr lang="en-US" dirty="0"/>
              <a:t> </a:t>
            </a:r>
            <a:r>
              <a:rPr lang="en-US" dirty="0" err="1"/>
              <a:t>pandangan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layer</a:t>
            </a:r>
          </a:p>
          <a:p>
            <a:endParaRPr lang="en-US" dirty="0"/>
          </a:p>
          <a:p>
            <a:r>
              <a:rPr lang="en-US" dirty="0"/>
              <a:t>Belum </a:t>
            </a:r>
            <a:r>
              <a:rPr lang="en-US" dirty="0" err="1"/>
              <a:t>sepopuler</a:t>
            </a:r>
            <a:r>
              <a:rPr lang="en-US" dirty="0"/>
              <a:t> mouse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91AF5C-89D1-49F6-8DE1-7567F3DE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PERALATAN PENEMPATAN POSISI &amp; PENUNJUK - LAYAR SENTUH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9023F-80E9-4A02-96AB-7C3C9AF9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593" y="2555823"/>
            <a:ext cx="35242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49E976-230A-43E1-BF28-5A1F56D36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9141-BC52-4523-8013-4BD3D57A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45344-5E08-4159-A167-4489D1905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Kabel spiral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pena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layar</a:t>
            </a:r>
            <a:endParaRPr lang="en-US" dirty="0"/>
          </a:p>
          <a:p>
            <a:r>
              <a:rPr lang="en-US" dirty="0"/>
              <a:t>Cara </a:t>
            </a:r>
            <a:r>
              <a:rPr lang="en-US" dirty="0" err="1"/>
              <a:t>kerja</a:t>
            </a:r>
            <a:r>
              <a:rPr lang="en-US" dirty="0"/>
              <a:t> : </a:t>
            </a:r>
            <a:r>
              <a:rPr lang="en-US" dirty="0" err="1"/>
              <a:t>pena</a:t>
            </a:r>
            <a:r>
              <a:rPr lang="en-US" dirty="0"/>
              <a:t> </a:t>
            </a:r>
            <a:r>
              <a:rPr lang="en-US" dirty="0" err="1"/>
              <a:t>disentuhkan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layar</a:t>
            </a:r>
            <a:r>
              <a:rPr lang="en-US" dirty="0"/>
              <a:t> dan </a:t>
            </a:r>
            <a:r>
              <a:rPr lang="en-US" dirty="0" err="1"/>
              <a:t>menera</a:t>
            </a:r>
            <a:r>
              <a:rPr lang="en-US" dirty="0"/>
              <a:t> </a:t>
            </a:r>
            <a:r>
              <a:rPr lang="en-US" dirty="0" err="1"/>
              <a:t>pendaran</a:t>
            </a:r>
            <a:r>
              <a:rPr lang="en-US" dirty="0"/>
              <a:t> </a:t>
            </a:r>
            <a:r>
              <a:rPr lang="en-US" dirty="0" err="1"/>
              <a:t>layar</a:t>
            </a:r>
            <a:endParaRPr lang="en-US" dirty="0"/>
          </a:p>
          <a:p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penunjuk</a:t>
            </a:r>
            <a:r>
              <a:rPr lang="en-US" dirty="0"/>
              <a:t> </a:t>
            </a:r>
            <a:r>
              <a:rPr lang="en-US" dirty="0" err="1"/>
              <a:t>langsung</a:t>
            </a:r>
            <a:endParaRPr lang="en-US" dirty="0"/>
          </a:p>
          <a:p>
            <a:r>
              <a:rPr lang="en-US" dirty="0" err="1"/>
              <a:t>Akurat</a:t>
            </a:r>
            <a:r>
              <a:rPr lang="en-US" dirty="0"/>
              <a:t> (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menandai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)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menggambar</a:t>
            </a:r>
            <a:r>
              <a:rPr lang="en-US" dirty="0"/>
              <a:t> dan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  <a:p>
            <a:r>
              <a:rPr lang="en-US" dirty="0" err="1"/>
              <a:t>Masalah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kepekaan</a:t>
            </a:r>
            <a:r>
              <a:rPr lang="en-US" dirty="0"/>
              <a:t> </a:t>
            </a:r>
            <a:r>
              <a:rPr lang="en-US" dirty="0" err="1"/>
              <a:t>pena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berubah</a:t>
            </a:r>
            <a:endParaRPr lang="en-US" dirty="0"/>
          </a:p>
          <a:p>
            <a:pPr lvl="1"/>
            <a:r>
              <a:rPr lang="en-US" dirty="0"/>
              <a:t>-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rusak</a:t>
            </a:r>
            <a:r>
              <a:rPr lang="en-US" dirty="0"/>
              <a:t>, </a:t>
            </a:r>
            <a:r>
              <a:rPr lang="en-US" dirty="0" err="1"/>
              <a:t>patah</a:t>
            </a:r>
            <a:r>
              <a:rPr lang="en-US" dirty="0"/>
              <a:t>, </a:t>
            </a:r>
            <a:r>
              <a:rPr lang="en-US" dirty="0" err="1"/>
              <a:t>pecah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 di </a:t>
            </a:r>
            <a:r>
              <a:rPr lang="en-US" dirty="0" err="1"/>
              <a:t>meja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yang </a:t>
            </a:r>
            <a:r>
              <a:rPr lang="en-US" dirty="0" err="1"/>
              <a:t>penuh</a:t>
            </a:r>
            <a:r>
              <a:rPr lang="en-US" dirty="0"/>
              <a:t> </a:t>
            </a:r>
            <a:r>
              <a:rPr lang="en-US" dirty="0" err="1"/>
              <a:t>aneka</a:t>
            </a:r>
            <a:r>
              <a:rPr lang="en-US" dirty="0"/>
              <a:t> </a:t>
            </a:r>
            <a:r>
              <a:rPr lang="en-US" dirty="0" err="1"/>
              <a:t>barang</a:t>
            </a:r>
            <a:endParaRPr lang="en-US" dirty="0"/>
          </a:p>
          <a:p>
            <a:pPr lvl="1"/>
            <a:r>
              <a:rPr lang="en-US" dirty="0"/>
              <a:t>- </a:t>
            </a:r>
            <a:r>
              <a:rPr lang="en-US" dirty="0" err="1"/>
              <a:t>lelah</a:t>
            </a:r>
            <a:r>
              <a:rPr lang="en-US" dirty="0"/>
              <a:t> di </a:t>
            </a:r>
            <a:r>
              <a:rPr lang="en-US" dirty="0" err="1"/>
              <a:t>lengan</a:t>
            </a:r>
            <a:endParaRPr lang="en-US" dirty="0"/>
          </a:p>
          <a:p>
            <a:r>
              <a:rPr lang="en-US" dirty="0"/>
              <a:t>Belum </a:t>
            </a:r>
            <a:r>
              <a:rPr lang="en-US" dirty="0" err="1"/>
              <a:t>sepopuler</a:t>
            </a:r>
            <a:r>
              <a:rPr lang="en-US" dirty="0"/>
              <a:t> mouse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F71A5F-12D5-4E2A-B1DC-A4A978AA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PERALATAN PENEMPATAN POSISI &amp; PENUNJUK - LIGHT PEN (pen </a:t>
            </a:r>
            <a:r>
              <a:rPr lang="en-US" dirty="0" err="1"/>
              <a:t>cahaya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936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CC91-EAF5-4211-91E7-7A9E2C6D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86" y="835907"/>
            <a:ext cx="9050518" cy="945498"/>
          </a:xfrm>
        </p:spPr>
        <p:txBody>
          <a:bodyPr>
            <a:normAutofit/>
          </a:bodyPr>
          <a:lstStyle/>
          <a:p>
            <a:r>
              <a:rPr lang="en-US" sz="1800" dirty="0"/>
              <a:t>SISTEM KOMPUTER SECARA UMUM</a:t>
            </a:r>
            <a:endParaRPr lang="en-ID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DCF72-D73A-4100-8F8D-3402D5C9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AB609-2256-4698-9A1B-630B08ED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37771" y="6289092"/>
            <a:ext cx="4114800" cy="365125"/>
          </a:xfrm>
        </p:spPr>
        <p:txBody>
          <a:bodyPr/>
          <a:lstStyle/>
          <a:p>
            <a:r>
              <a:rPr lang="en-US" dirty="0"/>
              <a:t>TEAM TEACHING JTI POLINEMA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06EA0-81FC-404F-8822-4CE2DFF5B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83" y="1932564"/>
            <a:ext cx="4881917" cy="25840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FB71DD-7EC7-49B0-96CA-03BA0F30EA24}"/>
              </a:ext>
            </a:extLst>
          </p:cNvPr>
          <p:cNvSpPr txBox="1">
            <a:spLocks noChangeArrowheads="1"/>
          </p:cNvSpPr>
          <p:nvPr/>
        </p:nvSpPr>
        <p:spPr>
          <a:xfrm>
            <a:off x="5588000" y="1888553"/>
            <a:ext cx="5948218" cy="3705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tx1"/>
                </a:solidFill>
              </a:rPr>
              <a:t>Seperti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terlihat</a:t>
            </a:r>
            <a:r>
              <a:rPr lang="en-US" sz="1800" dirty="0">
                <a:solidFill>
                  <a:schemeClr val="tx1"/>
                </a:solidFill>
              </a:rPr>
              <a:t> pada </a:t>
            </a:r>
            <a:r>
              <a:rPr lang="en-US" sz="1800" dirty="0" err="1">
                <a:solidFill>
                  <a:schemeClr val="tx1"/>
                </a:solidFill>
              </a:rPr>
              <a:t>gambar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sistem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komputer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memiliki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beberapa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peralatan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seperti</a:t>
            </a:r>
            <a:r>
              <a:rPr lang="en-US" sz="1800" dirty="0">
                <a:solidFill>
                  <a:schemeClr val="tx1"/>
                </a:solidFill>
              </a:rPr>
              <a:t> 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>
                <a:solidFill>
                  <a:schemeClr val="tx1"/>
                </a:solidFill>
              </a:rPr>
              <a:t>Layar</a:t>
            </a:r>
            <a:r>
              <a:rPr lang="en-US" sz="1800" dirty="0">
                <a:solidFill>
                  <a:schemeClr val="tx1"/>
                </a:solidFill>
              </a:rPr>
              <a:t> (screen) / monitor : </a:t>
            </a:r>
            <a:r>
              <a:rPr lang="en-US" sz="1800" dirty="0" err="1">
                <a:solidFill>
                  <a:schemeClr val="tx1"/>
                </a:solidFill>
              </a:rPr>
              <a:t>terdapat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beberapa</a:t>
            </a:r>
            <a:r>
              <a:rPr lang="en-US" sz="1800" dirty="0">
                <a:solidFill>
                  <a:schemeClr val="tx1"/>
                </a:solidFill>
              </a:rPr>
              <a:t> windows, </a:t>
            </a:r>
            <a:r>
              <a:rPr lang="en-US" sz="1800" dirty="0" err="1">
                <a:solidFill>
                  <a:schemeClr val="tx1"/>
                </a:solidFill>
              </a:rPr>
              <a:t>yaitu</a:t>
            </a:r>
            <a:r>
              <a:rPr lang="en-US" sz="1800" dirty="0">
                <a:solidFill>
                  <a:schemeClr val="tx1"/>
                </a:solidFill>
              </a:rPr>
              <a:t> area-area </a:t>
            </a:r>
            <a:r>
              <a:rPr lang="en-US" sz="1800" dirty="0" err="1">
                <a:solidFill>
                  <a:schemeClr val="tx1"/>
                </a:solidFill>
              </a:rPr>
              <a:t>berbeda</a:t>
            </a:r>
            <a:r>
              <a:rPr lang="en-US" sz="1800" dirty="0">
                <a:solidFill>
                  <a:schemeClr val="tx1"/>
                </a:solidFill>
              </a:rPr>
              <a:t>/</a:t>
            </a:r>
            <a:r>
              <a:rPr lang="en-US" sz="1800" dirty="0" err="1">
                <a:solidFill>
                  <a:schemeClr val="tx1"/>
                </a:solidFill>
              </a:rPr>
              <a:t>terpisah</a:t>
            </a:r>
            <a:r>
              <a:rPr lang="en-US" sz="1800" dirty="0">
                <a:solidFill>
                  <a:schemeClr val="tx1"/>
                </a:solidFill>
              </a:rPr>
              <a:t> yang </a:t>
            </a:r>
            <a:r>
              <a:rPr lang="en-US" sz="1800" dirty="0" err="1">
                <a:solidFill>
                  <a:schemeClr val="tx1"/>
                </a:solidFill>
              </a:rPr>
              <a:t>berjalan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secara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mandiri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satu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dengan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lainnya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Keyboard (</a:t>
            </a:r>
            <a:r>
              <a:rPr lang="en-US" sz="1800" dirty="0" err="1">
                <a:solidFill>
                  <a:schemeClr val="tx1"/>
                </a:solidFill>
              </a:rPr>
              <a:t>papan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ketik</a:t>
            </a:r>
            <a:r>
              <a:rPr lang="en-US" sz="1800" dirty="0">
                <a:solidFill>
                  <a:schemeClr val="tx1"/>
                </a:solidFill>
              </a:rPr>
              <a:t>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Mouse (pointer) </a:t>
            </a:r>
          </a:p>
          <a:p>
            <a:r>
              <a:rPr lang="en-US" sz="1800" dirty="0">
                <a:solidFill>
                  <a:schemeClr val="tx1"/>
                </a:solidFill>
              </a:rPr>
              <a:t>Alat-</a:t>
            </a:r>
            <a:r>
              <a:rPr lang="en-US" sz="1800" dirty="0" err="1">
                <a:solidFill>
                  <a:schemeClr val="tx1"/>
                </a:solidFill>
              </a:rPr>
              <a:t>alat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tersebut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mendukung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interaksi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untuk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menjalankan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sistem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Alat-</a:t>
            </a:r>
            <a:r>
              <a:rPr lang="en-US" sz="1800" dirty="0" err="1">
                <a:solidFill>
                  <a:schemeClr val="tx1"/>
                </a:solidFill>
              </a:rPr>
              <a:t>alat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tersebut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menentukan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gaya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interaksi</a:t>
            </a:r>
            <a:r>
              <a:rPr lang="en-US" sz="1800" dirty="0">
                <a:solidFill>
                  <a:schemeClr val="tx1"/>
                </a:solidFill>
              </a:rPr>
              <a:t> yang </a:t>
            </a:r>
            <a:r>
              <a:rPr lang="en-US" sz="1800" dirty="0" err="1">
                <a:solidFill>
                  <a:schemeClr val="tx1"/>
                </a:solidFill>
              </a:rPr>
              <a:t>didukung</a:t>
            </a:r>
            <a:r>
              <a:rPr lang="en-US" sz="1800" dirty="0">
                <a:solidFill>
                  <a:schemeClr val="tx1"/>
                </a:solidFill>
              </a:rPr>
              <a:t> oleh </a:t>
            </a:r>
            <a:r>
              <a:rPr lang="en-US" sz="1800" dirty="0" err="1">
                <a:solidFill>
                  <a:schemeClr val="tx1"/>
                </a:solidFill>
              </a:rPr>
              <a:t>sistem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r>
              <a:rPr lang="en-US" sz="1800" dirty="0">
                <a:solidFill>
                  <a:schemeClr val="tx1"/>
                </a:solidFill>
              </a:rPr>
              <a:t>Jika </a:t>
            </a:r>
            <a:r>
              <a:rPr lang="en-US" sz="1800" dirty="0" err="1">
                <a:solidFill>
                  <a:schemeClr val="tx1"/>
                </a:solidFill>
              </a:rPr>
              <a:t>menggunakan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peralatan</a:t>
            </a:r>
            <a:r>
              <a:rPr lang="en-US" sz="1800" dirty="0">
                <a:solidFill>
                  <a:schemeClr val="tx1"/>
                </a:solidFill>
              </a:rPr>
              <a:t> yang </a:t>
            </a:r>
            <a:r>
              <a:rPr lang="en-US" sz="1800" dirty="0" err="1">
                <a:solidFill>
                  <a:schemeClr val="tx1"/>
                </a:solidFill>
              </a:rPr>
              <a:t>berbeda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maka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antarmuka</a:t>
            </a:r>
            <a:r>
              <a:rPr lang="en-US" sz="1800" dirty="0">
                <a:solidFill>
                  <a:schemeClr val="tx1"/>
                </a:solidFill>
              </a:rPr>
              <a:t> (interface) </a:t>
            </a:r>
            <a:r>
              <a:rPr lang="en-US" sz="1800" dirty="0" err="1">
                <a:solidFill>
                  <a:schemeClr val="tx1"/>
                </a:solidFill>
              </a:rPr>
              <a:t>akan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mendukung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gaya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interaksi</a:t>
            </a:r>
            <a:r>
              <a:rPr lang="en-US" sz="1800" dirty="0">
                <a:solidFill>
                  <a:schemeClr val="tx1"/>
                </a:solidFill>
              </a:rPr>
              <a:t> yang </a:t>
            </a:r>
            <a:r>
              <a:rPr lang="en-US" sz="1800" dirty="0" err="1">
                <a:solidFill>
                  <a:schemeClr val="tx1"/>
                </a:solidFill>
              </a:rPr>
              <a:t>berbeda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endParaRPr lang="en-ID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84B6C2-A465-4ABD-9B08-18641371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34EA6-4DAC-4406-8092-2377D49E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68EAB-FD57-4046-A716-6E24A597C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85" y="1648043"/>
            <a:ext cx="108282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• Tablet </a:t>
            </a:r>
            <a:r>
              <a:rPr lang="en-US" sz="1400" dirty="0" err="1"/>
              <a:t>tahanan</a:t>
            </a:r>
            <a:r>
              <a:rPr lang="en-US" sz="1400" dirty="0"/>
              <a:t> (resistive tablet)</a:t>
            </a:r>
          </a:p>
          <a:p>
            <a:pPr marL="0" indent="0">
              <a:buNone/>
            </a:pPr>
            <a:r>
              <a:rPr lang="en-US" sz="1400" dirty="0"/>
              <a:t>- </a:t>
            </a:r>
            <a:r>
              <a:rPr lang="en-US" sz="1400" dirty="0" err="1"/>
              <a:t>mendeteksi</a:t>
            </a:r>
            <a:r>
              <a:rPr lang="en-US" sz="1400" dirty="0"/>
              <a:t> </a:t>
            </a:r>
            <a:r>
              <a:rPr lang="en-US" sz="1400" dirty="0" err="1"/>
              <a:t>titik</a:t>
            </a:r>
            <a:r>
              <a:rPr lang="en-US" sz="1400" dirty="0"/>
              <a:t> </a:t>
            </a:r>
            <a:r>
              <a:rPr lang="en-US" sz="1400" dirty="0" err="1"/>
              <a:t>temu</a:t>
            </a:r>
            <a:r>
              <a:rPr lang="en-US" sz="1400" dirty="0"/>
              <a:t> </a:t>
            </a:r>
            <a:r>
              <a:rPr lang="en-US" sz="1400" dirty="0" err="1"/>
              <a:t>diantara</a:t>
            </a:r>
            <a:r>
              <a:rPr lang="en-US" sz="1400" dirty="0"/>
              <a:t> 2 </a:t>
            </a:r>
            <a:r>
              <a:rPr lang="en-US" sz="1400" dirty="0" err="1"/>
              <a:t>lapisan</a:t>
            </a:r>
            <a:r>
              <a:rPr lang="en-US" sz="1400" dirty="0"/>
              <a:t> yang </a:t>
            </a:r>
            <a:r>
              <a:rPr lang="en-US" sz="1400" dirty="0" err="1"/>
              <a:t>terpisah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- </a:t>
            </a:r>
            <a:r>
              <a:rPr lang="en-US" sz="1400" dirty="0" err="1"/>
              <a:t>keuntungan</a:t>
            </a:r>
            <a:r>
              <a:rPr lang="en-US" sz="1400" dirty="0"/>
              <a:t> :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beroperasi</a:t>
            </a:r>
            <a:r>
              <a:rPr lang="en-US" sz="1400" dirty="0"/>
              <a:t> </a:t>
            </a:r>
            <a:r>
              <a:rPr lang="en-US" sz="1400" dirty="0" err="1"/>
              <a:t>tanpa</a:t>
            </a:r>
            <a:r>
              <a:rPr lang="en-US" sz="1400" dirty="0"/>
              <a:t> </a:t>
            </a:r>
            <a:r>
              <a:rPr lang="en-US" sz="1400" dirty="0" err="1"/>
              <a:t>pena</a:t>
            </a:r>
            <a:r>
              <a:rPr lang="en-US" sz="1400" dirty="0"/>
              <a:t> </a:t>
            </a:r>
            <a:r>
              <a:rPr lang="en-US" sz="1400" dirty="0" err="1"/>
              <a:t>spesial</a:t>
            </a:r>
            <a:r>
              <a:rPr lang="en-US" sz="1400" dirty="0"/>
              <a:t>, </a:t>
            </a:r>
            <a:r>
              <a:rPr lang="en-US" sz="1400" dirty="0" err="1"/>
              <a:t>hanya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pena</a:t>
            </a:r>
            <a:r>
              <a:rPr lang="en-US" sz="1400" dirty="0"/>
              <a:t> </a:t>
            </a:r>
            <a:r>
              <a:rPr lang="en-US" sz="1400" dirty="0" err="1"/>
              <a:t>biasa</a:t>
            </a:r>
            <a:r>
              <a:rPr lang="en-US" sz="1400" dirty="0"/>
              <a:t> / </a:t>
            </a:r>
            <a:r>
              <a:rPr lang="en-US" sz="1400" dirty="0" err="1"/>
              <a:t>jari</a:t>
            </a:r>
            <a:r>
              <a:rPr lang="en-US" sz="1400" dirty="0"/>
              <a:t> </a:t>
            </a:r>
            <a:r>
              <a:rPr lang="en-US" sz="1400" dirty="0" err="1"/>
              <a:t>pengguna</a:t>
            </a:r>
            <a:r>
              <a:rPr lang="en-US" sz="1400" dirty="0"/>
              <a:t>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bisa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• Tablet </a:t>
            </a:r>
            <a:r>
              <a:rPr lang="en-US" sz="1400" dirty="0" err="1"/>
              <a:t>magnetik</a:t>
            </a:r>
            <a:r>
              <a:rPr lang="en-US" sz="1400" dirty="0"/>
              <a:t> (magnetic tablet)</a:t>
            </a:r>
          </a:p>
          <a:p>
            <a:pPr marL="0" indent="0">
              <a:buNone/>
            </a:pPr>
            <a:r>
              <a:rPr lang="en-US" sz="1400" dirty="0"/>
              <a:t>- </a:t>
            </a:r>
            <a:r>
              <a:rPr lang="en-US" sz="1400" dirty="0" err="1"/>
              <a:t>mendeteksi</a:t>
            </a:r>
            <a:r>
              <a:rPr lang="en-US" sz="1400" dirty="0"/>
              <a:t> </a:t>
            </a:r>
            <a:r>
              <a:rPr lang="en-US" sz="1400" dirty="0" err="1"/>
              <a:t>pulsa</a:t>
            </a:r>
            <a:r>
              <a:rPr lang="en-US" sz="1400" dirty="0"/>
              <a:t>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itu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medan</a:t>
            </a:r>
            <a:r>
              <a:rPr lang="en-US" sz="1400" dirty="0"/>
              <a:t> </a:t>
            </a:r>
            <a:r>
              <a:rPr lang="en-US" sz="1400" dirty="0" err="1"/>
              <a:t>magnetik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kumparan</a:t>
            </a:r>
            <a:r>
              <a:rPr lang="en-US" sz="1400" dirty="0"/>
              <a:t> </a:t>
            </a:r>
            <a:r>
              <a:rPr lang="en-US" sz="1400" dirty="0" err="1"/>
              <a:t>kecil</a:t>
            </a:r>
            <a:r>
              <a:rPr lang="en-US" sz="1400" dirty="0"/>
              <a:t> yang </a:t>
            </a:r>
            <a:r>
              <a:rPr lang="en-US" sz="1400" dirty="0" err="1"/>
              <a:t>berada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pena</a:t>
            </a:r>
            <a:r>
              <a:rPr lang="en-US" sz="1400" dirty="0"/>
              <a:t> </a:t>
            </a:r>
            <a:r>
              <a:rPr lang="en-US" sz="1400" dirty="0" err="1"/>
              <a:t>khusus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• Tablet </a:t>
            </a:r>
            <a:r>
              <a:rPr lang="en-US" sz="1400" dirty="0" err="1"/>
              <a:t>sonik</a:t>
            </a:r>
            <a:r>
              <a:rPr lang="en-US" sz="1400" dirty="0"/>
              <a:t> (sonic tablet)</a:t>
            </a:r>
          </a:p>
          <a:p>
            <a:pPr marL="0" indent="0">
              <a:buNone/>
            </a:pPr>
            <a:r>
              <a:rPr lang="en-US" sz="1400" dirty="0"/>
              <a:t>- </a:t>
            </a:r>
            <a:r>
              <a:rPr lang="en-US" sz="1400" dirty="0" err="1"/>
              <a:t>mirip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tablet-tablet </a:t>
            </a:r>
            <a:r>
              <a:rPr lang="en-US" sz="1400" dirty="0" err="1"/>
              <a:t>diatas</a:t>
            </a:r>
            <a:r>
              <a:rPr lang="en-US" sz="1400" dirty="0"/>
              <a:t> </a:t>
            </a:r>
            <a:r>
              <a:rPr lang="en-US" sz="1400" dirty="0" err="1"/>
              <a:t>tapi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membutuhkan</a:t>
            </a:r>
            <a:r>
              <a:rPr lang="en-US" sz="1400" dirty="0"/>
              <a:t> </a:t>
            </a:r>
            <a:r>
              <a:rPr lang="en-US" sz="1400" dirty="0" err="1"/>
              <a:t>permukaan</a:t>
            </a:r>
            <a:r>
              <a:rPr lang="en-US" sz="1400" dirty="0"/>
              <a:t> </a:t>
            </a:r>
            <a:r>
              <a:rPr lang="en-US" sz="1400" dirty="0" err="1"/>
              <a:t>khusus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- </a:t>
            </a:r>
            <a:r>
              <a:rPr lang="en-US" sz="1400" dirty="0" err="1"/>
              <a:t>pulsa</a:t>
            </a:r>
            <a:r>
              <a:rPr lang="en-US" sz="1400" dirty="0"/>
              <a:t> </a:t>
            </a:r>
            <a:r>
              <a:rPr lang="en-US" sz="1400" dirty="0" err="1"/>
              <a:t>elektronik</a:t>
            </a:r>
            <a:r>
              <a:rPr lang="en-US" sz="1400" dirty="0"/>
              <a:t> </a:t>
            </a:r>
            <a:r>
              <a:rPr lang="en-US" sz="1400" dirty="0" err="1"/>
              <a:t>dipancarkan</a:t>
            </a:r>
            <a:r>
              <a:rPr lang="en-US" sz="1400" dirty="0"/>
              <a:t> oleh </a:t>
            </a:r>
            <a:r>
              <a:rPr lang="en-US" sz="1400" dirty="0" err="1"/>
              <a:t>pena</a:t>
            </a:r>
            <a:r>
              <a:rPr lang="en-US" sz="1400" dirty="0"/>
              <a:t> </a:t>
            </a:r>
            <a:r>
              <a:rPr lang="en-US" sz="1400" dirty="0" err="1"/>
              <a:t>dideteksi</a:t>
            </a:r>
            <a:r>
              <a:rPr lang="en-US" sz="1400" dirty="0"/>
              <a:t> oleh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mikrofon</a:t>
            </a:r>
            <a:r>
              <a:rPr lang="en-US" sz="1400" dirty="0"/>
              <a:t> yang </a:t>
            </a:r>
            <a:r>
              <a:rPr lang="en-US" sz="1400" dirty="0" err="1"/>
              <a:t>kemudian</a:t>
            </a:r>
            <a:r>
              <a:rPr lang="en-US" sz="1400" dirty="0"/>
              <a:t> </a:t>
            </a:r>
            <a:r>
              <a:rPr lang="en-US" sz="1400" dirty="0" err="1"/>
              <a:t>mencatat</a:t>
            </a:r>
            <a:r>
              <a:rPr lang="en-US" sz="1400" dirty="0"/>
              <a:t> </a:t>
            </a:r>
            <a:r>
              <a:rPr lang="en-US" sz="1400" dirty="0" err="1"/>
              <a:t>posisi</a:t>
            </a:r>
            <a:r>
              <a:rPr lang="en-US" sz="1400" dirty="0"/>
              <a:t> </a:t>
            </a:r>
            <a:r>
              <a:rPr lang="en-US" sz="1400" dirty="0" err="1"/>
              <a:t>pena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triangular</a:t>
            </a:r>
          </a:p>
          <a:p>
            <a:pPr marL="0" indent="0">
              <a:buNone/>
            </a:pPr>
            <a:r>
              <a:rPr lang="en-US" sz="1400" dirty="0"/>
              <a:t>• </a:t>
            </a:r>
            <a:r>
              <a:rPr lang="en-US" sz="1400" dirty="0" err="1"/>
              <a:t>Resolusi</a:t>
            </a:r>
            <a:r>
              <a:rPr lang="en-US" sz="1400" dirty="0"/>
              <a:t> </a:t>
            </a:r>
            <a:r>
              <a:rPr lang="en-US" sz="1400" dirty="0" err="1"/>
              <a:t>tinggi</a:t>
            </a:r>
            <a:r>
              <a:rPr lang="en-US" sz="1400" dirty="0"/>
              <a:t>, </a:t>
            </a:r>
            <a:r>
              <a:rPr lang="en-US" sz="1400" dirty="0" err="1"/>
              <a:t>tersedia</a:t>
            </a:r>
            <a:r>
              <a:rPr lang="en-US" sz="1400" dirty="0"/>
              <a:t> </a:t>
            </a:r>
            <a:r>
              <a:rPr lang="en-US" sz="1400" dirty="0" err="1"/>
              <a:t>jangkauan</a:t>
            </a:r>
            <a:r>
              <a:rPr lang="en-US" sz="1400" dirty="0"/>
              <a:t> </a:t>
            </a:r>
            <a:r>
              <a:rPr lang="en-US" sz="1400" dirty="0" err="1"/>
              <a:t>ukuran</a:t>
            </a:r>
            <a:r>
              <a:rPr lang="en-US" sz="1400" dirty="0"/>
              <a:t> A5 </a:t>
            </a:r>
            <a:r>
              <a:rPr lang="en-US" sz="1400" dirty="0" err="1"/>
              <a:t>sampai</a:t>
            </a:r>
            <a:r>
              <a:rPr lang="en-US" sz="1400" dirty="0"/>
              <a:t> 60 x 60 </a:t>
            </a:r>
            <a:r>
              <a:rPr lang="en-US" sz="1400" dirty="0" err="1"/>
              <a:t>inchi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• </a:t>
            </a: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penarikan</a:t>
            </a:r>
            <a:r>
              <a:rPr lang="en-US" sz="1400" dirty="0"/>
              <a:t> </a:t>
            </a:r>
            <a:r>
              <a:rPr lang="en-US" sz="1400" dirty="0" err="1"/>
              <a:t>contoh</a:t>
            </a:r>
            <a:r>
              <a:rPr lang="en-US" sz="1400" dirty="0"/>
              <a:t> (sampling rate) </a:t>
            </a:r>
            <a:r>
              <a:rPr lang="en-US" sz="1400" dirty="0" err="1"/>
              <a:t>antara</a:t>
            </a:r>
            <a:r>
              <a:rPr lang="en-US" sz="1400" dirty="0"/>
              <a:t> 50 dan 200 Hz</a:t>
            </a:r>
          </a:p>
          <a:p>
            <a:pPr marL="0" indent="0">
              <a:buNone/>
            </a:pPr>
            <a:r>
              <a:rPr lang="en-US" sz="1400" dirty="0"/>
              <a:t>•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mendeteksi</a:t>
            </a:r>
            <a:r>
              <a:rPr lang="en-US" sz="1400" dirty="0"/>
              <a:t> </a:t>
            </a:r>
            <a:r>
              <a:rPr lang="en-US" sz="1400" dirty="0" err="1"/>
              <a:t>gerak</a:t>
            </a:r>
            <a:r>
              <a:rPr lang="en-US" sz="1400" dirty="0"/>
              <a:t> </a:t>
            </a:r>
            <a:r>
              <a:rPr lang="en-US" sz="1400" dirty="0" err="1"/>
              <a:t>relatif</a:t>
            </a:r>
            <a:r>
              <a:rPr lang="en-US" sz="1400" dirty="0"/>
              <a:t> / </a:t>
            </a:r>
            <a:r>
              <a:rPr lang="en-US" sz="1400" dirty="0" err="1"/>
              <a:t>gerak</a:t>
            </a:r>
            <a:r>
              <a:rPr lang="en-US" sz="1400" dirty="0"/>
              <a:t> </a:t>
            </a:r>
            <a:r>
              <a:rPr lang="en-US" sz="1400" dirty="0" err="1"/>
              <a:t>absolut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•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masukan</a:t>
            </a:r>
            <a:r>
              <a:rPr lang="en-US" sz="1400" dirty="0"/>
              <a:t> </a:t>
            </a:r>
            <a:r>
              <a:rPr lang="en-US" sz="1400" dirty="0" err="1"/>
              <a:t>teks</a:t>
            </a:r>
            <a:r>
              <a:rPr lang="en-US" sz="1400" dirty="0"/>
              <a:t> (</a:t>
            </a: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didukung</a:t>
            </a:r>
            <a:r>
              <a:rPr lang="en-US" sz="1400" dirty="0"/>
              <a:t> oleh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/>
              <a:t> </a:t>
            </a:r>
            <a:r>
              <a:rPr lang="en-US" sz="1400" dirty="0" err="1"/>
              <a:t>pengenal</a:t>
            </a:r>
            <a:r>
              <a:rPr lang="en-US" sz="1400" dirty="0"/>
              <a:t> </a:t>
            </a:r>
            <a:r>
              <a:rPr lang="en-US" sz="1400" dirty="0" err="1"/>
              <a:t>karakter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• </a:t>
            </a:r>
            <a:r>
              <a:rPr lang="en-US" sz="1400" dirty="0" err="1"/>
              <a:t>Membutuhkan</a:t>
            </a:r>
            <a:r>
              <a:rPr lang="en-US" sz="1400" dirty="0"/>
              <a:t> </a:t>
            </a:r>
            <a:r>
              <a:rPr lang="en-US" sz="1400" dirty="0" err="1"/>
              <a:t>ruang</a:t>
            </a:r>
            <a:r>
              <a:rPr lang="en-US" sz="1400" dirty="0"/>
              <a:t> </a:t>
            </a:r>
            <a:r>
              <a:rPr lang="en-US" sz="1400" dirty="0" err="1"/>
              <a:t>kerja</a:t>
            </a:r>
            <a:r>
              <a:rPr lang="en-US" sz="1400" dirty="0"/>
              <a:t> yang </a:t>
            </a:r>
            <a:r>
              <a:rPr lang="en-US" sz="1400" dirty="0" err="1"/>
              <a:t>besar</a:t>
            </a:r>
            <a:r>
              <a:rPr lang="en-US" sz="14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244AF-00E6-4F8E-BB53-989FA229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PERALATAN PENEMPATAN POSISI &amp; PENUNJUK - TABLET DIGITAL (Digitizing tablet)</a:t>
            </a:r>
          </a:p>
        </p:txBody>
      </p:sp>
    </p:spTree>
    <p:extLst>
      <p:ext uri="{BB962C8B-B14F-4D97-AF65-F5344CB8AC3E}">
        <p14:creationId xmlns:p14="http://schemas.microsoft.com/office/powerpoint/2010/main" val="233597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93F378-FFBD-4B90-BBAB-5D40764F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B9C90F-6AD5-42F8-B10E-FBFE3D79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79492-6849-4CF6-BEA8-3549D536A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372650-2359-486C-B8B2-0F6E66DE9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8621E-9E45-4739-A961-233EB20A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97" y="2290380"/>
            <a:ext cx="62769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2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0B7762-A3B9-4FB7-AD21-37A2DBB8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D3D9D-81A6-4BE0-A05C-90136F16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4DF20-E740-4DE0-B4C6-779FBFBB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Empat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</a:t>
            </a:r>
            <a:r>
              <a:rPr lang="en-US" sz="2000" dirty="0" err="1"/>
              <a:t>anak</a:t>
            </a:r>
            <a:r>
              <a:rPr lang="en-US" sz="2000" dirty="0"/>
              <a:t> </a:t>
            </a:r>
            <a:r>
              <a:rPr lang="en-US" sz="2000" dirty="0" err="1"/>
              <a:t>panah</a:t>
            </a:r>
            <a:r>
              <a:rPr lang="en-US" sz="2000" dirty="0"/>
              <a:t> (</a:t>
            </a:r>
            <a:r>
              <a:rPr lang="en-US" sz="2000" dirty="0" err="1"/>
              <a:t>kanan</a:t>
            </a:r>
            <a:r>
              <a:rPr lang="en-US" sz="2000" dirty="0"/>
              <a:t> </a:t>
            </a:r>
            <a:r>
              <a:rPr lang="en-US" sz="2000" dirty="0" err="1"/>
              <a:t>kiri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bawah</a:t>
            </a:r>
            <a:r>
              <a:rPr lang="en-US" sz="2000" dirty="0"/>
              <a:t>) pada keyboard)</a:t>
            </a:r>
          </a:p>
          <a:p>
            <a:pPr marL="0" indent="0">
              <a:buNone/>
            </a:pPr>
            <a:r>
              <a:rPr lang="en-US" sz="2000" dirty="0"/>
              <a:t>• Sangat </a:t>
            </a:r>
            <a:r>
              <a:rPr lang="en-US" sz="2000" dirty="0" err="1"/>
              <a:t>murah</a:t>
            </a:r>
            <a:r>
              <a:rPr lang="en-US" sz="2000" dirty="0"/>
              <a:t> 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lambat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pekerjaan</a:t>
            </a:r>
            <a:r>
              <a:rPr lang="en-US" sz="2000" dirty="0"/>
              <a:t> yang </a:t>
            </a:r>
            <a:r>
              <a:rPr lang="en-US" sz="2000" dirty="0" err="1"/>
              <a:t>tak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sekedar</a:t>
            </a:r>
            <a:r>
              <a:rPr lang="en-US" sz="2000" dirty="0"/>
              <a:t> </a:t>
            </a:r>
            <a:r>
              <a:rPr lang="en-US" sz="2000" dirty="0" err="1"/>
              <a:t>pergerakan</a:t>
            </a:r>
            <a:r>
              <a:rPr lang="en-US" sz="2000" dirty="0"/>
              <a:t> pada </a:t>
            </a:r>
            <a:r>
              <a:rPr lang="en-US" sz="2000" dirty="0" err="1"/>
              <a:t>pengolahan</a:t>
            </a:r>
            <a:r>
              <a:rPr lang="en-US" sz="2000" dirty="0"/>
              <a:t> </a:t>
            </a:r>
            <a:r>
              <a:rPr lang="en-US" sz="2000" dirty="0" err="1"/>
              <a:t>teks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Tak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layout yang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: T </a:t>
            </a:r>
            <a:r>
              <a:rPr lang="en-US" sz="2000" dirty="0" err="1"/>
              <a:t>atau</a:t>
            </a:r>
            <a:r>
              <a:rPr lang="en-US" sz="2000" dirty="0"/>
              <a:t> T </a:t>
            </a:r>
            <a:r>
              <a:rPr lang="en-US" sz="2000" dirty="0" err="1"/>
              <a:t>terbalik</a:t>
            </a:r>
            <a:r>
              <a:rPr lang="en-US" sz="2000" dirty="0"/>
              <a:t>, </a:t>
            </a:r>
            <a:r>
              <a:rPr lang="en-US" sz="2000" dirty="0" err="1"/>
              <a:t>bujursangkar</a:t>
            </a:r>
            <a:r>
              <a:rPr lang="en-US" sz="2000" dirty="0"/>
              <a:t>, L </a:t>
            </a:r>
            <a:r>
              <a:rPr lang="en-US" sz="2000" dirty="0" err="1"/>
              <a:t>tidur</a:t>
            </a:r>
            <a:r>
              <a:rPr lang="en-US" sz="2000" dirty="0"/>
              <a:t>, garis, </a:t>
            </a:r>
            <a:r>
              <a:rPr lang="en-US" sz="2000" dirty="0" err="1"/>
              <a:t>dll</a:t>
            </a:r>
            <a:r>
              <a:rPr lang="en-US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67B7EF-D021-48F2-92E0-E7C005D1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PERALATAN PENEMPATAN POSISI &amp; PENUNJUK - TOMBOL KURSOR (CURSOR KEYS)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BB2CEC-7728-4C62-A4BF-4DABD8E8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579" y="3812025"/>
            <a:ext cx="35814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60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9259E-CAB6-4168-BF64-35E69DF0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D7B62-E04C-4120-B923-270EC6FEA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BDA63-1EB5-4A18-8C92-2F34B37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RODA JEMPOL (THUMB WHEELS)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err="1"/>
              <a:t>Dua</a:t>
            </a:r>
            <a:r>
              <a:rPr lang="en-US" sz="1800" dirty="0"/>
              <a:t> </a:t>
            </a:r>
            <a:r>
              <a:rPr lang="en-US" sz="1800" dirty="0" err="1"/>
              <a:t>lempeng</a:t>
            </a:r>
            <a:r>
              <a:rPr lang="en-US" sz="1800" dirty="0"/>
              <a:t> </a:t>
            </a:r>
            <a:r>
              <a:rPr lang="en-US" sz="1800" dirty="0" err="1"/>
              <a:t>pengatur</a:t>
            </a:r>
            <a:r>
              <a:rPr lang="en-US" sz="1800" dirty="0"/>
              <a:t> </a:t>
            </a:r>
            <a:r>
              <a:rPr lang="en-US" sz="1800" dirty="0" err="1"/>
              <a:t>ortogonal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mengatur</a:t>
            </a:r>
            <a:r>
              <a:rPr lang="en-US" sz="1800" dirty="0"/>
              <a:t> </a:t>
            </a:r>
            <a:r>
              <a:rPr lang="en-US" sz="1800" dirty="0" err="1"/>
              <a:t>posisi</a:t>
            </a:r>
            <a:r>
              <a:rPr lang="en-US" sz="1800" dirty="0"/>
              <a:t> </a:t>
            </a:r>
            <a:r>
              <a:rPr lang="en-US" sz="1800" dirty="0" err="1"/>
              <a:t>kursor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err="1"/>
              <a:t>Murah</a:t>
            </a:r>
            <a:r>
              <a:rPr lang="en-US" sz="1800" dirty="0"/>
              <a:t>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lambat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MOUSE TOMBOL (KEYMOUSE)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err="1"/>
              <a:t>Tombol</a:t>
            </a:r>
            <a:r>
              <a:rPr lang="en-US" sz="1800" dirty="0"/>
              <a:t> </a:t>
            </a:r>
            <a:r>
              <a:rPr lang="en-US" sz="1800" dirty="0" err="1"/>
              <a:t>tunggal</a:t>
            </a:r>
            <a:r>
              <a:rPr lang="en-US" sz="1800" dirty="0"/>
              <a:t>, </a:t>
            </a:r>
            <a:r>
              <a:rPr lang="en-US" sz="1800" dirty="0" err="1"/>
              <a:t>bekerja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joystick isometric</a:t>
            </a:r>
          </a:p>
          <a:p>
            <a:pPr marL="0" indent="0">
              <a:buNone/>
            </a:pPr>
            <a:r>
              <a:rPr lang="en-US" sz="1800" dirty="0"/>
              <a:t>• Kecil, </a:t>
            </a:r>
            <a:r>
              <a:rPr lang="en-US" sz="1800" dirty="0" err="1"/>
              <a:t>kompak</a:t>
            </a:r>
            <a:r>
              <a:rPr lang="en-US" sz="1800" dirty="0"/>
              <a:t>,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mempunyai</a:t>
            </a:r>
            <a:r>
              <a:rPr lang="en-US" sz="1800" dirty="0"/>
              <a:t> </a:t>
            </a:r>
            <a:r>
              <a:rPr lang="en-US" sz="1800" dirty="0" err="1"/>
              <a:t>umpan</a:t>
            </a:r>
            <a:r>
              <a:rPr lang="en-US" sz="1800" dirty="0"/>
              <a:t> </a:t>
            </a:r>
            <a:r>
              <a:rPr lang="en-US" sz="1800" dirty="0" err="1"/>
              <a:t>balik</a:t>
            </a:r>
            <a:r>
              <a:rPr lang="en-US" sz="1800" dirty="0"/>
              <a:t> sangat </a:t>
            </a:r>
            <a:r>
              <a:rPr lang="en-US" sz="1800" dirty="0" err="1"/>
              <a:t>kecil</a:t>
            </a:r>
            <a:r>
              <a:rPr lang="en-US" sz="1800" dirty="0"/>
              <a:t> dan </a:t>
            </a:r>
            <a:r>
              <a:rPr lang="en-US" sz="1800" dirty="0" err="1"/>
              <a:t>kehandalannya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diketahui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21A3A7-3F14-425F-AD20-7CC11B40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PERALATAN PENEMPATAN POSISI &amp; PENUNJUK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3835A-EDCE-4C99-AD83-3234A18F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702" y="1174531"/>
            <a:ext cx="1719263" cy="3200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0BFE1-28EC-47EA-94E7-B615D9B4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60" y="4889933"/>
            <a:ext cx="2263537" cy="17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3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5BEA78-CDBE-4E61-9414-724A95724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C92CC-A259-4C4C-B5F5-89AC1968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24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736F3-FE59-4241-9B25-BFA3AF22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SARUNG TANGAN (DATAGLOVE)</a:t>
            </a:r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Sarung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 </a:t>
            </a:r>
            <a:r>
              <a:rPr lang="en-US" sz="2000" dirty="0" err="1"/>
              <a:t>khusus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sensor </a:t>
            </a:r>
            <a:r>
              <a:rPr lang="en-US" sz="2000" dirty="0" err="1"/>
              <a:t>serat</a:t>
            </a:r>
            <a:r>
              <a:rPr lang="en-US" sz="2000" dirty="0"/>
              <a:t> </a:t>
            </a:r>
            <a:r>
              <a:rPr lang="en-US" sz="2000" dirty="0" err="1"/>
              <a:t>optik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Mendeteksi</a:t>
            </a:r>
            <a:r>
              <a:rPr lang="en-US" sz="2000" dirty="0"/>
              <a:t> </a:t>
            </a:r>
            <a:r>
              <a:rPr lang="en-US" sz="2000" dirty="0" err="1"/>
              <a:t>sudut</a:t>
            </a:r>
            <a:r>
              <a:rPr lang="en-US" sz="2000" dirty="0"/>
              <a:t> </a:t>
            </a:r>
            <a:r>
              <a:rPr lang="en-US" sz="2000" dirty="0" err="1"/>
              <a:t>temu</a:t>
            </a:r>
            <a:r>
              <a:rPr lang="en-US" sz="2000" dirty="0"/>
              <a:t> dan </a:t>
            </a:r>
            <a:r>
              <a:rPr lang="en-US" sz="2000" dirty="0" err="1"/>
              <a:t>posisi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3D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PENANGKAP PANDANGAN MATA (EYEGAZE)</a:t>
            </a:r>
          </a:p>
          <a:p>
            <a:pPr marL="0" indent="0">
              <a:buNone/>
            </a:pPr>
            <a:r>
              <a:rPr lang="en-US" sz="2000" dirty="0"/>
              <a:t>• Headset </a:t>
            </a:r>
            <a:r>
              <a:rPr lang="en-US" sz="2000" dirty="0" err="1"/>
              <a:t>mendeteksi</a:t>
            </a:r>
            <a:r>
              <a:rPr lang="en-US" sz="2000" dirty="0"/>
              <a:t> </a:t>
            </a:r>
            <a:r>
              <a:rPr lang="en-US" sz="2000" dirty="0" err="1"/>
              <a:t>gerakan</a:t>
            </a:r>
            <a:r>
              <a:rPr lang="en-US" sz="2000" dirty="0"/>
              <a:t> </a:t>
            </a:r>
            <a:r>
              <a:rPr lang="en-US" sz="2000" dirty="0" err="1"/>
              <a:t>mata</a:t>
            </a:r>
            <a:r>
              <a:rPr lang="en-US" sz="2000" dirty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mengontrol</a:t>
            </a:r>
            <a:r>
              <a:rPr lang="en-US" sz="2000" dirty="0"/>
              <a:t> </a:t>
            </a:r>
            <a:r>
              <a:rPr lang="en-US" sz="2000" dirty="0" err="1"/>
              <a:t>kursor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• Sangat </a:t>
            </a:r>
            <a:r>
              <a:rPr lang="en-US" sz="2000" dirty="0" err="1"/>
              <a:t>cepat</a:t>
            </a:r>
            <a:r>
              <a:rPr lang="en-US" sz="2000" dirty="0"/>
              <a:t> dan </a:t>
            </a:r>
            <a:r>
              <a:rPr lang="en-US" sz="2000" dirty="0" err="1"/>
              <a:t>akurat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• Mahal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3AB33D-EDB0-478A-904F-48D9E572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PERALATAN PENEMPATAN POSISI &amp; PENUNJUK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19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5">
            <a:extLst>
              <a:ext uri="{FF2B5EF4-FFF2-40B4-BE49-F238E27FC236}">
                <a16:creationId xmlns:a16="http://schemas.microsoft.com/office/drawing/2014/main" id="{2C6EEF76-B27C-4108-93C4-3A7C7F8B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3E6EA6-FE5F-4EE1-B779-5552FEC40133}" type="slidenum">
              <a:rPr lang="en-US" altLang="en-US" sz="1000"/>
              <a:pPr/>
              <a:t>25</a:t>
            </a:fld>
            <a:endParaRPr lang="en-US" altLang="en-US" sz="1000"/>
          </a:p>
        </p:txBody>
      </p:sp>
      <p:sp>
        <p:nvSpPr>
          <p:cNvPr id="247810" name="Rectangle 2">
            <a:extLst>
              <a:ext uri="{FF2B5EF4-FFF2-40B4-BE49-F238E27FC236}">
                <a16:creationId xmlns:a16="http://schemas.microsoft.com/office/drawing/2014/main" id="{94C27466-AF96-48B0-A683-20F037BCCB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Teknologi Display</a:t>
            </a:r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5FA82577-4D92-4A4E-9381-E98204BAC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600" b="1">
                <a:solidFill>
                  <a:srgbClr val="990000"/>
                </a:solidFill>
              </a:rPr>
              <a:t>Raster-scan cathode ray tube </a:t>
            </a:r>
            <a:r>
              <a:rPr lang="en-US" altLang="en-US" sz="2600" b="1"/>
              <a:t>(CRT)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/>
              <a:t>Senapan elektron menyapukan pixel.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i="1"/>
              <a:t>Refresh rate </a:t>
            </a:r>
            <a:r>
              <a:rPr lang="en-US" altLang="en-US" sz="2200"/>
              <a:t>yang lebih tinggi disukai.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>
                <a:solidFill>
                  <a:srgbClr val="990000"/>
                </a:solidFill>
              </a:rPr>
              <a:t>Liquid-crystal displays </a:t>
            </a:r>
            <a:r>
              <a:rPr lang="en-US" altLang="en-US" sz="2600" b="1"/>
              <a:t>(LCD)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/>
              <a:t>Perubahan tegangan mempengaruhi polarisasi kapsul kristal cair.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>
                <a:solidFill>
                  <a:srgbClr val="990000"/>
                </a:solidFill>
              </a:rPr>
              <a:t>Plasma panel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/>
              <a:t>Gas neon dipendarkan oleh arus listrik.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>
                <a:solidFill>
                  <a:srgbClr val="990000"/>
                </a:solidFill>
              </a:rPr>
              <a:t>Light-emitting diodes </a:t>
            </a:r>
            <a:r>
              <a:rPr lang="en-US" altLang="en-US" sz="2600" b="1"/>
              <a:t>(LED)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/>
              <a:t>Diode dinyalakan oleh arus listrik.</a:t>
            </a:r>
          </a:p>
        </p:txBody>
      </p:sp>
    </p:spTree>
    <p:extLst>
      <p:ext uri="{BB962C8B-B14F-4D97-AF65-F5344CB8AC3E}">
        <p14:creationId xmlns:p14="http://schemas.microsoft.com/office/powerpoint/2010/main" val="2242059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7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7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4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7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7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7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7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7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7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/>
      <p:bldP spid="2478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2FC774-0989-4859-A1F5-56BA446C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6E095-5B24-4751-9D8C-F510DEF3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26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9CA86-C2E7-4A3D-96D6-AA76EF7F2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• Visual</a:t>
            </a:r>
          </a:p>
          <a:p>
            <a:pPr marL="457200" lvl="1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reprentasi</a:t>
            </a:r>
            <a:r>
              <a:rPr lang="en-US" sz="2400" dirty="0"/>
              <a:t> analog : dial (</a:t>
            </a:r>
            <a:r>
              <a:rPr lang="en-US" sz="2400" dirty="0" err="1"/>
              <a:t>tombol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mendial</a:t>
            </a:r>
            <a:r>
              <a:rPr lang="en-US" sz="2400" dirty="0"/>
              <a:t>), gauges, </a:t>
            </a:r>
            <a:r>
              <a:rPr lang="en-US" sz="2400" dirty="0" err="1"/>
              <a:t>lampu</a:t>
            </a:r>
            <a:r>
              <a:rPr lang="en-US" sz="2400" dirty="0"/>
              <a:t>, </a:t>
            </a:r>
            <a:r>
              <a:rPr lang="en-US" sz="2400" dirty="0" err="1"/>
              <a:t>dll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- head-up display (</a:t>
            </a:r>
            <a:r>
              <a:rPr lang="en-US" sz="2400" dirty="0" err="1"/>
              <a:t>kamera</a:t>
            </a:r>
            <a:r>
              <a:rPr lang="en-US" sz="2400" dirty="0"/>
              <a:t> </a:t>
            </a:r>
            <a:r>
              <a:rPr lang="en-US" sz="2400" dirty="0" err="1"/>
              <a:t>kecil</a:t>
            </a:r>
            <a:r>
              <a:rPr lang="en-US" sz="2400" dirty="0"/>
              <a:t> yang </a:t>
            </a:r>
            <a:r>
              <a:rPr lang="en-US" sz="2400" dirty="0" err="1"/>
              <a:t>dipakai</a:t>
            </a:r>
            <a:r>
              <a:rPr lang="en-US" sz="2400" dirty="0"/>
              <a:t> di </a:t>
            </a:r>
            <a:r>
              <a:rPr lang="en-US" sz="2400" dirty="0" err="1"/>
              <a:t>kepala</a:t>
            </a:r>
            <a:r>
              <a:rPr lang="en-US" sz="2400" dirty="0"/>
              <a:t>) </a:t>
            </a:r>
            <a:r>
              <a:rPr lang="en-US" sz="2400" dirty="0" err="1"/>
              <a:t>seperti</a:t>
            </a:r>
            <a:r>
              <a:rPr lang="en-US" sz="2400" dirty="0"/>
              <a:t> di </a:t>
            </a:r>
            <a:r>
              <a:rPr lang="en-US" sz="2400" dirty="0" err="1"/>
              <a:t>kokpit</a:t>
            </a:r>
            <a:r>
              <a:rPr lang="en-US" sz="2400" dirty="0"/>
              <a:t> </a:t>
            </a:r>
            <a:r>
              <a:rPr lang="en-US" sz="2400" dirty="0" err="1"/>
              <a:t>pesawat</a:t>
            </a:r>
            <a:endParaRPr lang="en-US" sz="2400" dirty="0"/>
          </a:p>
          <a:p>
            <a:pPr marL="0" indent="0">
              <a:buNone/>
            </a:pPr>
            <a:r>
              <a:rPr lang="en-US" sz="2800" dirty="0"/>
              <a:t>• Auditory (</a:t>
            </a:r>
            <a:r>
              <a:rPr lang="en-US" sz="2800" dirty="0" err="1"/>
              <a:t>bunyi</a:t>
            </a:r>
            <a:r>
              <a:rPr lang="en-US" sz="2800" dirty="0"/>
              <a:t>)</a:t>
            </a:r>
          </a:p>
          <a:p>
            <a:pPr marL="457200" lvl="1" indent="0">
              <a:buNone/>
            </a:pPr>
            <a:r>
              <a:rPr lang="en-US" sz="2400" dirty="0"/>
              <a:t>- beep, ting, </a:t>
            </a:r>
            <a:r>
              <a:rPr lang="en-US" sz="2400" dirty="0" err="1"/>
              <a:t>tet</a:t>
            </a:r>
            <a:r>
              <a:rPr lang="en-US" sz="2400" dirty="0"/>
              <a:t>, cling, </a:t>
            </a:r>
            <a:r>
              <a:rPr lang="en-US" sz="2400" dirty="0" err="1"/>
              <a:t>dll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menandakan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kesalahan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konfirmasi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aksi</a:t>
            </a:r>
            <a:r>
              <a:rPr lang="en-US" sz="2400" dirty="0"/>
              <a:t>, </a:t>
            </a:r>
            <a:r>
              <a:rPr lang="en-US" sz="2400" dirty="0" err="1"/>
              <a:t>contoh</a:t>
            </a:r>
            <a:r>
              <a:rPr lang="en-US" sz="2400" dirty="0"/>
              <a:t> :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penekanan</a:t>
            </a:r>
            <a:r>
              <a:rPr lang="en-US" sz="2400" dirty="0"/>
              <a:t> </a:t>
            </a:r>
            <a:r>
              <a:rPr lang="en-US" sz="2400" dirty="0" err="1"/>
              <a:t>tombol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- </a:t>
            </a:r>
            <a:r>
              <a:rPr lang="en-US" sz="2400" dirty="0" err="1"/>
              <a:t>pembicaraan</a:t>
            </a:r>
            <a:r>
              <a:rPr lang="en-US" sz="2400" dirty="0"/>
              <a:t> : area yang </a:t>
            </a:r>
            <a:r>
              <a:rPr lang="en-US" sz="2400" dirty="0" err="1"/>
              <a:t>belum</a:t>
            </a:r>
            <a:r>
              <a:rPr lang="en-US" sz="2400" dirty="0"/>
              <a:t> </a:t>
            </a:r>
            <a:r>
              <a:rPr lang="en-US" sz="2400" dirty="0" err="1"/>
              <a:t>sepenuhnya</a:t>
            </a:r>
            <a:r>
              <a:rPr lang="en-US" sz="2400" dirty="0"/>
              <a:t> </a:t>
            </a:r>
            <a:r>
              <a:rPr lang="en-US" sz="2400" dirty="0" err="1"/>
              <a:t>dieksploitasi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FC89E0-FB3C-4187-B624-21F607C5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PERALATAN OUTPUT ALTERNATIF</a:t>
            </a:r>
          </a:p>
        </p:txBody>
      </p:sp>
    </p:spTree>
    <p:extLst>
      <p:ext uri="{BB962C8B-B14F-4D97-AF65-F5344CB8AC3E}">
        <p14:creationId xmlns:p14="http://schemas.microsoft.com/office/powerpoint/2010/main" val="3958694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5">
            <a:extLst>
              <a:ext uri="{FF2B5EF4-FFF2-40B4-BE49-F238E27FC236}">
                <a16:creationId xmlns:a16="http://schemas.microsoft.com/office/drawing/2014/main" id="{21C576E4-5ABA-4818-8F62-679DE0E0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DD6C076-6F6D-466E-AA49-DC42496F5368}" type="slidenum">
              <a:rPr lang="en-US" altLang="en-US" sz="1000"/>
              <a:pPr/>
              <a:t>27</a:t>
            </a:fld>
            <a:endParaRPr lang="en-US" altLang="en-US" sz="1000"/>
          </a:p>
        </p:txBody>
      </p:sp>
      <p:sp>
        <p:nvSpPr>
          <p:cNvPr id="246786" name="Rectangle 2">
            <a:extLst>
              <a:ext uri="{FF2B5EF4-FFF2-40B4-BE49-F238E27FC236}">
                <a16:creationId xmlns:a16="http://schemas.microsoft.com/office/drawing/2014/main" id="{A695CDF6-F349-4E15-B6A3-4FE1EC20B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Tayangan Gambar dan Video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A8491DB8-0CC9-4FF4-8091-557D4D3A49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b="1"/>
              <a:t>Visual Display Unit</a:t>
            </a:r>
            <a:r>
              <a:rPr lang="en-US" altLang="en-US" sz="2600"/>
              <a:t> (VDU) adalah sumber umpan balik utama bagi pemakai dari komputer.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Bentuknya: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Monitor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Fotografi digital: Download ke komputer mudah.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Video digital: Videodisk, CD-ROM, DVD-ROM.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Proyektor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Heads-up displays: pada kaca mobil/pesawat.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Helmet-mounted displays</a:t>
            </a:r>
          </a:p>
        </p:txBody>
      </p:sp>
    </p:spTree>
    <p:extLst>
      <p:ext uri="{BB962C8B-B14F-4D97-AF65-F5344CB8AC3E}">
        <p14:creationId xmlns:p14="http://schemas.microsoft.com/office/powerpoint/2010/main" val="3592349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4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6" grpId="0"/>
      <p:bldP spid="24678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3">
            <a:extLst>
              <a:ext uri="{FF2B5EF4-FFF2-40B4-BE49-F238E27FC236}">
                <a16:creationId xmlns:a16="http://schemas.microsoft.com/office/drawing/2014/main" id="{1A8142CB-4DDC-4AFA-A326-CE6D2AAF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2BD51B-5611-4A5A-8DCD-F2372B88DCD2}" type="slidenum">
              <a:rPr lang="en-US" altLang="en-US" sz="1000"/>
              <a:pPr/>
              <a:t>28</a:t>
            </a:fld>
            <a:endParaRPr lang="en-US" altLang="en-US" sz="1000"/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B6DFB70F-859E-4800-B526-E0258D008B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4100" y="381001"/>
            <a:ext cx="7277100" cy="5749925"/>
          </a:xfrm>
          <a:noFill/>
        </p:spPr>
      </p:pic>
    </p:spTree>
    <p:extLst>
      <p:ext uri="{BB962C8B-B14F-4D97-AF65-F5344CB8AC3E}">
        <p14:creationId xmlns:p14="http://schemas.microsoft.com/office/powerpoint/2010/main" val="1423369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F607C-A60E-4AA0-AD56-B9D4E444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DF23B-05ED-4AC6-9E0B-324428EB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29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07975-6CDF-4D40-9B3F-B8A3D6B70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pencetakan</a:t>
            </a:r>
            <a:r>
              <a:rPr lang="en-US" sz="2000" dirty="0"/>
              <a:t> popular </a:t>
            </a:r>
            <a:r>
              <a:rPr lang="en-US" sz="2000" dirty="0" err="1"/>
              <a:t>adalah</a:t>
            </a:r>
            <a:r>
              <a:rPr lang="en-US" sz="2000" dirty="0"/>
              <a:t>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mencetak</a:t>
            </a:r>
            <a:r>
              <a:rPr lang="en-US" sz="2000" dirty="0"/>
              <a:t> </a:t>
            </a:r>
            <a:r>
              <a:rPr lang="en-US" sz="2000" dirty="0" err="1"/>
              <a:t>karakter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yang </a:t>
            </a:r>
            <a:r>
              <a:rPr lang="en-US" sz="2000" dirty="0" err="1"/>
              <a:t>terlihat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layar</a:t>
            </a:r>
            <a:r>
              <a:rPr lang="en-US" sz="2000" dirty="0"/>
              <a:t> PRINTER </a:t>
            </a:r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Mengijinkan</a:t>
            </a:r>
            <a:r>
              <a:rPr lang="en-US" sz="2000" dirty="0"/>
              <a:t> </a:t>
            </a:r>
            <a:r>
              <a:rPr lang="en-US" sz="2000" dirty="0" err="1"/>
              <a:t>sembarang</a:t>
            </a:r>
            <a:r>
              <a:rPr lang="en-US" sz="2000" dirty="0"/>
              <a:t> </a:t>
            </a:r>
            <a:r>
              <a:rPr lang="en-US" sz="2000" dirty="0" err="1"/>
              <a:t>karakter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grafik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dicetak</a:t>
            </a:r>
            <a:r>
              <a:rPr lang="en-US" sz="2000" dirty="0"/>
              <a:t>, </a:t>
            </a:r>
            <a:r>
              <a:rPr lang="en-US" sz="2000" dirty="0" err="1"/>
              <a:t>tergantung</a:t>
            </a:r>
            <a:r>
              <a:rPr lang="en-US" sz="2000" dirty="0"/>
              <a:t> pada </a:t>
            </a:r>
            <a:r>
              <a:rPr lang="en-US" sz="2000" dirty="0" err="1"/>
              <a:t>resolusi</a:t>
            </a:r>
            <a:r>
              <a:rPr lang="en-US" sz="2000" dirty="0"/>
              <a:t> dot-</a:t>
            </a:r>
            <a:r>
              <a:rPr lang="en-US" sz="2000" dirty="0" err="1"/>
              <a:t>nya</a:t>
            </a:r>
            <a:r>
              <a:rPr lang="en-US" sz="2000" dirty="0"/>
              <a:t>, </a:t>
            </a:r>
            <a:r>
              <a:rPr lang="en-US" sz="2000" dirty="0" err="1"/>
              <a:t>diukur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dot per </a:t>
            </a:r>
            <a:r>
              <a:rPr lang="en-US" sz="2000" dirty="0" err="1"/>
              <a:t>inchi</a:t>
            </a:r>
            <a:r>
              <a:rPr lang="en-US" sz="2000" dirty="0"/>
              <a:t> (dpi) </a:t>
            </a:r>
          </a:p>
          <a:p>
            <a:pPr marL="0" indent="0">
              <a:buNone/>
            </a:pPr>
            <a:r>
              <a:rPr lang="en-US" sz="2000" dirty="0"/>
              <a:t>• Printer dot-matrix (</a:t>
            </a:r>
            <a:r>
              <a:rPr lang="en-US" sz="2000" dirty="0" err="1"/>
              <a:t>matriks</a:t>
            </a:r>
            <a:r>
              <a:rPr lang="en-US" sz="2000" dirty="0"/>
              <a:t> </a:t>
            </a:r>
            <a:r>
              <a:rPr lang="en-US" sz="2000" dirty="0" err="1"/>
              <a:t>titik</a:t>
            </a:r>
            <a:r>
              <a:rPr lang="en-US" sz="2000" dirty="0"/>
              <a:t>) </a:t>
            </a:r>
          </a:p>
          <a:p>
            <a:pPr>
              <a:buFontTx/>
              <a:buChar char="-"/>
            </a:pPr>
            <a:r>
              <a:rPr lang="en-US" sz="2000" dirty="0" err="1"/>
              <a:t>menggunakan</a:t>
            </a:r>
            <a:r>
              <a:rPr lang="en-US" sz="2000" dirty="0"/>
              <a:t> pita </a:t>
            </a:r>
            <a:r>
              <a:rPr lang="en-US" sz="2000" dirty="0" err="1"/>
              <a:t>bertinta</a:t>
            </a:r>
            <a:r>
              <a:rPr lang="en-US" sz="2000" dirty="0"/>
              <a:t>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serangkaian</a:t>
            </a:r>
            <a:r>
              <a:rPr lang="en-US" sz="2000" dirty="0"/>
              <a:t> pin yang </a:t>
            </a:r>
            <a:r>
              <a:rPr lang="en-US" sz="2000" dirty="0" err="1"/>
              <a:t>memukul</a:t>
            </a:r>
            <a:r>
              <a:rPr lang="en-US" sz="2000" dirty="0"/>
              <a:t> pita, </a:t>
            </a:r>
            <a:r>
              <a:rPr lang="en-US" sz="2000" dirty="0" err="1"/>
              <a:t>mencetakkan</a:t>
            </a:r>
            <a:r>
              <a:rPr lang="en-US" sz="2000" dirty="0"/>
              <a:t> </a:t>
            </a:r>
            <a:r>
              <a:rPr lang="en-US" sz="2000" dirty="0" err="1"/>
              <a:t>titik</a:t>
            </a:r>
            <a:r>
              <a:rPr lang="en-US" sz="2000" dirty="0"/>
              <a:t> – </a:t>
            </a:r>
            <a:r>
              <a:rPr lang="en-US" sz="2000" dirty="0" err="1"/>
              <a:t>titik</a:t>
            </a:r>
            <a:r>
              <a:rPr lang="en-US" sz="2000" dirty="0"/>
              <a:t> di </a:t>
            </a:r>
            <a:r>
              <a:rPr lang="en-US" sz="2000" dirty="0" err="1"/>
              <a:t>kertas</a:t>
            </a:r>
            <a:r>
              <a:rPr lang="en-US" sz="2000" dirty="0"/>
              <a:t> </a:t>
            </a:r>
            <a:r>
              <a:rPr lang="en-US" sz="2000" dirty="0" err="1"/>
              <a:t>resolusi</a:t>
            </a:r>
            <a:r>
              <a:rPr lang="en-US" sz="2000" dirty="0"/>
              <a:t> </a:t>
            </a:r>
            <a:r>
              <a:rPr lang="en-US" sz="2000" dirty="0" err="1"/>
              <a:t>umumnya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80 – 120 dpi 24 </a:t>
            </a:r>
          </a:p>
          <a:p>
            <a:pPr marL="0" indent="0">
              <a:buNone/>
            </a:pPr>
            <a:r>
              <a:rPr lang="en-US" sz="2000" dirty="0"/>
              <a:t>• Printer ink-jet dan bubble-jet </a:t>
            </a:r>
          </a:p>
          <a:p>
            <a:pPr>
              <a:buFontTx/>
              <a:buChar char="-"/>
            </a:pPr>
            <a:r>
              <a:rPr lang="en-US" sz="2000" dirty="0" err="1"/>
              <a:t>segumpal</a:t>
            </a:r>
            <a:r>
              <a:rPr lang="en-US" sz="2000" dirty="0"/>
              <a:t> </a:t>
            </a:r>
            <a:r>
              <a:rPr lang="en-US" sz="2000" dirty="0" err="1"/>
              <a:t>kecil</a:t>
            </a:r>
            <a:r>
              <a:rPr lang="en-US" sz="2000" dirty="0"/>
              <a:t> </a:t>
            </a:r>
            <a:r>
              <a:rPr lang="en-US" sz="2000" dirty="0" err="1"/>
              <a:t>tinta</a:t>
            </a:r>
            <a:r>
              <a:rPr lang="en-US" sz="2000" dirty="0"/>
              <a:t> </a:t>
            </a:r>
            <a:r>
              <a:rPr lang="en-US" sz="2000" dirty="0" err="1"/>
              <a:t>dikirimkan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head printer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kertas</a:t>
            </a:r>
            <a:r>
              <a:rPr lang="en-US" sz="2000" dirty="0"/>
              <a:t>, ink-jet </a:t>
            </a:r>
            <a:r>
              <a:rPr lang="en-US" sz="2000" dirty="0" err="1"/>
              <a:t>menyemprotkannya</a:t>
            </a:r>
            <a:r>
              <a:rPr lang="en-US" sz="2000" dirty="0"/>
              <a:t>, bubble-jet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panas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gelembung</a:t>
            </a:r>
            <a:r>
              <a:rPr lang="en-US" sz="2000" dirty="0"/>
              <a:t>,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berisik</a:t>
            </a:r>
            <a:r>
              <a:rPr lang="en-US" sz="2000" dirty="0"/>
              <a:t> (</a:t>
            </a:r>
            <a:r>
              <a:rPr lang="en-US" sz="2000" dirty="0" err="1"/>
              <a:t>tenang</a:t>
            </a:r>
            <a:r>
              <a:rPr lang="en-US" sz="2000" dirty="0"/>
              <a:t>) .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resolusi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300 dpi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465D8C-0063-445C-B595-5B0F7580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PERALATAN PENCETAKAN</a:t>
            </a:r>
          </a:p>
        </p:txBody>
      </p:sp>
    </p:spTree>
    <p:extLst>
      <p:ext uri="{BB962C8B-B14F-4D97-AF65-F5344CB8AC3E}">
        <p14:creationId xmlns:p14="http://schemas.microsoft.com/office/powerpoint/2010/main" val="9433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0C92CF8-6F58-49FE-A94F-71C55AAED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5381" y="913600"/>
            <a:ext cx="6591300" cy="671512"/>
          </a:xfrm>
        </p:spPr>
        <p:txBody>
          <a:bodyPr>
            <a:normAutofit/>
          </a:bodyPr>
          <a:lstStyle/>
          <a:p>
            <a:r>
              <a:rPr lang="en-US" sz="2000" dirty="0"/>
              <a:t>PERALATAN MASUKAN - KEYBOARD (</a:t>
            </a:r>
            <a:r>
              <a:rPr lang="en-US" sz="2000" dirty="0" err="1"/>
              <a:t>papan</a:t>
            </a:r>
            <a:r>
              <a:rPr lang="en-US" sz="2000" dirty="0"/>
              <a:t> </a:t>
            </a:r>
            <a:r>
              <a:rPr lang="en-US" sz="2000" dirty="0" err="1"/>
              <a:t>ketik</a:t>
            </a:r>
            <a:r>
              <a:rPr lang="en-US" sz="2000" dirty="0"/>
              <a:t>) </a:t>
            </a:r>
            <a:endParaRPr lang="en-ID" altLang="en-US" sz="2000" dirty="0"/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BD6DCA15-4815-45F9-B0F4-3EEC63D12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3225" y="1585112"/>
            <a:ext cx="9422739" cy="5181600"/>
          </a:xfrm>
        </p:spPr>
        <p:txBody>
          <a:bodyPr>
            <a:noAutofit/>
          </a:bodyPr>
          <a:lstStyle/>
          <a:p>
            <a:r>
              <a:rPr lang="en-US" sz="2000" dirty="0" err="1"/>
              <a:t>alat</a:t>
            </a:r>
            <a:r>
              <a:rPr lang="en-US" sz="2000" dirty="0"/>
              <a:t> input / </a:t>
            </a:r>
            <a:r>
              <a:rPr lang="en-US" sz="2000" dirty="0" err="1"/>
              <a:t>masukan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menggunakan</a:t>
            </a:r>
            <a:r>
              <a:rPr lang="en-US" sz="2000" dirty="0"/>
              <a:t> layout yang </a:t>
            </a:r>
            <a:r>
              <a:rPr lang="en-US" sz="2000" dirty="0" err="1"/>
              <a:t>terstandarisasi</a:t>
            </a:r>
            <a:r>
              <a:rPr lang="en-US" sz="2000" dirty="0"/>
              <a:t> (QWERTY) </a:t>
            </a:r>
          </a:p>
          <a:p>
            <a:r>
              <a:rPr lang="en-US" sz="2000" dirty="0" err="1"/>
              <a:t>pola</a:t>
            </a:r>
            <a:r>
              <a:rPr lang="en-US" sz="2000" dirty="0"/>
              <a:t> QWERTY </a:t>
            </a:r>
            <a:r>
              <a:rPr lang="en-US" sz="2000" dirty="0" err="1"/>
              <a:t>dianggap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optimal oleh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jari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cepat</a:t>
            </a:r>
            <a:r>
              <a:rPr lang="en-US" sz="2000" dirty="0"/>
              <a:t> </a:t>
            </a:r>
            <a:r>
              <a:rPr lang="en-US" sz="2000" dirty="0" err="1"/>
              <a:t>lelah</a:t>
            </a:r>
            <a:r>
              <a:rPr lang="en-US" sz="2000" dirty="0"/>
              <a:t>, </a:t>
            </a:r>
            <a:r>
              <a:rPr lang="en-US" sz="2000" dirty="0" err="1"/>
              <a:t>misal</a:t>
            </a:r>
            <a:r>
              <a:rPr lang="en-US" sz="2000" dirty="0"/>
              <a:t> :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mengetik</a:t>
            </a:r>
            <a:r>
              <a:rPr lang="en-US" sz="2000" dirty="0"/>
              <a:t> kata yang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mengandung</a:t>
            </a:r>
            <a:r>
              <a:rPr lang="en-US" sz="2000" dirty="0"/>
              <a:t> </a:t>
            </a:r>
            <a:r>
              <a:rPr lang="en-US" sz="2000" dirty="0" err="1"/>
              <a:t>huruf</a:t>
            </a:r>
            <a:r>
              <a:rPr lang="en-US" sz="2000" dirty="0"/>
              <a:t> a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jari</a:t>
            </a:r>
            <a:r>
              <a:rPr lang="en-US" sz="2000" dirty="0"/>
              <a:t> </a:t>
            </a:r>
            <a:r>
              <a:rPr lang="en-US" sz="2000" dirty="0" err="1"/>
              <a:t>kelingking</a:t>
            </a:r>
            <a:r>
              <a:rPr lang="en-US" sz="2000" dirty="0"/>
              <a:t> yang paling </a:t>
            </a:r>
            <a:r>
              <a:rPr lang="en-US" sz="2000" dirty="0" err="1"/>
              <a:t>lemah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menanggung</a:t>
            </a:r>
            <a:r>
              <a:rPr lang="en-US" sz="2000" dirty="0"/>
              <a:t> </a:t>
            </a:r>
            <a:r>
              <a:rPr lang="en-US" sz="2000" dirty="0" err="1"/>
              <a:t>beban</a:t>
            </a:r>
            <a:r>
              <a:rPr lang="en-US" sz="2000" dirty="0"/>
              <a:t>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berat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cocok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yang </a:t>
            </a:r>
            <a:r>
              <a:rPr lang="en-US" sz="2000" dirty="0" err="1"/>
              <a:t>kidal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desain</a:t>
            </a:r>
            <a:r>
              <a:rPr lang="en-US" sz="2000" dirty="0"/>
              <a:t> keyboard yang lain </a:t>
            </a:r>
            <a:r>
              <a:rPr lang="en-US" sz="2000" dirty="0" err="1"/>
              <a:t>dinilai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memudahkan</a:t>
            </a:r>
            <a:r>
              <a:rPr lang="en-US" sz="2000" dirty="0"/>
              <a:t> / </a:t>
            </a:r>
            <a:r>
              <a:rPr lang="en-US" sz="2000" dirty="0" err="1"/>
              <a:t>mengetik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cepat</a:t>
            </a:r>
            <a:r>
              <a:rPr lang="en-US" sz="2000" dirty="0"/>
              <a:t>, </a:t>
            </a:r>
            <a:r>
              <a:rPr lang="en-US" sz="2000" dirty="0" err="1"/>
              <a:t>namun</a:t>
            </a:r>
            <a:r>
              <a:rPr lang="en-US" sz="2000" dirty="0"/>
              <a:t> </a:t>
            </a:r>
            <a:r>
              <a:rPr lang="en-US" sz="2000" dirty="0" err="1"/>
              <a:t>masyarakat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terlanjur</a:t>
            </a:r>
            <a:r>
              <a:rPr lang="en-US" sz="2000" dirty="0"/>
              <a:t> </a:t>
            </a:r>
            <a:r>
              <a:rPr lang="en-US" sz="2000" dirty="0" err="1"/>
              <a:t>terbiasa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pola</a:t>
            </a:r>
            <a:r>
              <a:rPr lang="en-US" sz="2000" dirty="0"/>
              <a:t> QWERTY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menyebabkan</a:t>
            </a:r>
            <a:r>
              <a:rPr lang="en-US" sz="2000" dirty="0"/>
              <a:t> </a:t>
            </a:r>
            <a:r>
              <a:rPr lang="en-US" sz="2000" dirty="0" err="1"/>
              <a:t>keengganan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berubah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desain</a:t>
            </a:r>
            <a:r>
              <a:rPr lang="en-US" sz="2000" dirty="0"/>
              <a:t> keyboard lain. </a:t>
            </a:r>
          </a:p>
          <a:p>
            <a:r>
              <a:rPr lang="en-US" sz="2000" dirty="0" err="1"/>
              <a:t>tekanan</a:t>
            </a:r>
            <a:r>
              <a:rPr lang="en-US" sz="2000" dirty="0"/>
              <a:t> pada </a:t>
            </a:r>
            <a:r>
              <a:rPr lang="en-US" sz="2000" dirty="0" err="1"/>
              <a:t>tombol</a:t>
            </a:r>
            <a:r>
              <a:rPr lang="en-US" sz="2000" dirty="0"/>
              <a:t> </a:t>
            </a:r>
            <a:r>
              <a:rPr lang="en-US" sz="2000" dirty="0" err="1"/>
              <a:t>menyebabkan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karakter</a:t>
            </a:r>
            <a:r>
              <a:rPr lang="en-US" sz="2000" dirty="0"/>
              <a:t> </a:t>
            </a:r>
            <a:r>
              <a:rPr lang="en-US" sz="2000" dirty="0" err="1"/>
              <a:t>terkirim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dihubungkan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kabel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 (CPU) </a:t>
            </a:r>
          </a:p>
          <a:p>
            <a:r>
              <a:rPr lang="en-US" sz="2000" dirty="0" err="1"/>
              <a:t>kecepatan</a:t>
            </a:r>
            <a:r>
              <a:rPr lang="en-US" sz="2000" dirty="0"/>
              <a:t> </a:t>
            </a:r>
            <a:r>
              <a:rPr lang="en-US" sz="2000" dirty="0" err="1"/>
              <a:t>pengetikan</a:t>
            </a:r>
            <a:r>
              <a:rPr lang="en-US" sz="2000" dirty="0"/>
              <a:t> </a:t>
            </a:r>
            <a:r>
              <a:rPr lang="en-US" sz="2000" dirty="0" err="1"/>
              <a:t>tergantung</a:t>
            </a:r>
            <a:r>
              <a:rPr lang="en-US" sz="2000" dirty="0"/>
              <a:t> pada </a:t>
            </a:r>
            <a:r>
              <a:rPr lang="en-US" sz="2000" dirty="0" err="1"/>
              <a:t>pengalaman</a:t>
            </a:r>
            <a:r>
              <a:rPr lang="en-US" sz="2000" dirty="0"/>
              <a:t> </a:t>
            </a:r>
            <a:r>
              <a:rPr lang="en-US" sz="2000" dirty="0" err="1"/>
              <a:t>pemakai</a:t>
            </a:r>
            <a:r>
              <a:rPr lang="en-US" sz="2000" dirty="0"/>
              <a:t> </a:t>
            </a:r>
            <a:endParaRPr lang="en-ID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61F6C-D9A9-4F03-8EC5-F39B8754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8EA97-C22C-41EB-9A35-6A2B3E3B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381" y="6324242"/>
            <a:ext cx="4114800" cy="365125"/>
          </a:xfrm>
        </p:spPr>
        <p:txBody>
          <a:bodyPr/>
          <a:lstStyle/>
          <a:p>
            <a:r>
              <a:rPr lang="en-US" dirty="0"/>
              <a:t>TEAM TEACHING JTI POLINEMA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8A345-4026-4527-82D2-22934CDA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825" y="5146893"/>
            <a:ext cx="406717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706B24-2FED-4FB8-90C8-14FE04B4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C5890-355A-4F6C-B84F-333EBAA7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30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806D0-CED4-431D-9931-F1DDA70CB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4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Printer </a:t>
            </a:r>
            <a:r>
              <a:rPr lang="en-US" sz="2400" dirty="0" err="1"/>
              <a:t>suhu</a:t>
            </a:r>
            <a:r>
              <a:rPr lang="en-US" sz="2400" dirty="0"/>
              <a:t> (thermal printer) </a:t>
            </a:r>
          </a:p>
          <a:p>
            <a:pPr>
              <a:buFontTx/>
              <a:buChar char="-"/>
            </a:pP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kertas</a:t>
            </a:r>
            <a:r>
              <a:rPr lang="en-US" sz="2400" dirty="0"/>
              <a:t> yang </a:t>
            </a:r>
            <a:r>
              <a:rPr lang="en-US" sz="2400" dirty="0" err="1"/>
              <a:t>sensitif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panas</a:t>
            </a:r>
            <a:r>
              <a:rPr lang="en-US" sz="2400" dirty="0"/>
              <a:t> yang </a:t>
            </a:r>
            <a:r>
              <a:rPr lang="en-US" sz="2400" dirty="0" err="1"/>
              <a:t>mengubah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dipanaskan</a:t>
            </a:r>
            <a:r>
              <a:rPr lang="en-US" sz="2400" dirty="0"/>
              <a:t> </a:t>
            </a:r>
          </a:p>
          <a:p>
            <a:pPr>
              <a:buFontTx/>
              <a:buChar char="-"/>
            </a:pPr>
            <a:r>
              <a:rPr lang="en-US" sz="2400" dirty="0" err="1"/>
              <a:t>kertas</a:t>
            </a:r>
            <a:r>
              <a:rPr lang="en-US" sz="2400" dirty="0"/>
              <a:t> </a:t>
            </a:r>
            <a:r>
              <a:rPr lang="en-US" sz="2400" dirty="0" err="1"/>
              <a:t>dipanaskan</a:t>
            </a:r>
            <a:r>
              <a:rPr lang="en-US" sz="2400" dirty="0"/>
              <a:t> oleh pin </a:t>
            </a:r>
            <a:r>
              <a:rPr lang="en-US" sz="2400" dirty="0" err="1"/>
              <a:t>dimana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titik</a:t>
            </a:r>
            <a:r>
              <a:rPr lang="en-US" sz="2400" dirty="0"/>
              <a:t> </a:t>
            </a: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hanya</a:t>
            </a:r>
            <a:r>
              <a:rPr lang="en-US" sz="2400" dirty="0"/>
              <a:t> 1 baris </a:t>
            </a:r>
            <a:r>
              <a:rPr lang="en-US" sz="2400" dirty="0" err="1"/>
              <a:t>titik</a:t>
            </a:r>
            <a:r>
              <a:rPr lang="en-US" sz="2400" dirty="0"/>
              <a:t>- </a:t>
            </a:r>
            <a:r>
              <a:rPr lang="en-US" sz="2400" dirty="0" err="1"/>
              <a:t>titik</a:t>
            </a:r>
            <a:r>
              <a:rPr lang="en-US" sz="2400" dirty="0"/>
              <a:t> yang </a:t>
            </a:r>
            <a:r>
              <a:rPr lang="en-US" sz="2400" dirty="0" err="1"/>
              <a:t>dibuat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langkah</a:t>
            </a:r>
            <a:r>
              <a:rPr lang="en-US" sz="2400" dirty="0"/>
              <a:t> - </a:t>
            </a:r>
            <a:r>
              <a:rPr lang="en-US" sz="2400" dirty="0" err="1"/>
              <a:t>kualitas</a:t>
            </a:r>
            <a:r>
              <a:rPr lang="en-US" sz="2400" dirty="0"/>
              <a:t> </a:t>
            </a:r>
            <a:r>
              <a:rPr lang="en-US" sz="2400" dirty="0" err="1"/>
              <a:t>jelek</a:t>
            </a:r>
            <a:r>
              <a:rPr lang="en-US" sz="2400" dirty="0"/>
              <a:t>, </a:t>
            </a:r>
            <a:r>
              <a:rPr lang="en-US" sz="2400" dirty="0" err="1"/>
              <a:t>sederhana</a:t>
            </a:r>
            <a:r>
              <a:rPr lang="en-US" sz="2400" dirty="0"/>
              <a:t>. </a:t>
            </a:r>
            <a:r>
              <a:rPr lang="en-US" sz="2400" dirty="0" err="1"/>
              <a:t>contoh</a:t>
            </a:r>
            <a:r>
              <a:rPr lang="en-US" sz="2400" dirty="0"/>
              <a:t> : </a:t>
            </a:r>
            <a:r>
              <a:rPr lang="en-US" sz="2400" dirty="0" err="1"/>
              <a:t>mesin</a:t>
            </a:r>
            <a:r>
              <a:rPr lang="en-US" sz="2400" dirty="0"/>
              <a:t> fax </a:t>
            </a:r>
          </a:p>
          <a:p>
            <a:pPr marL="0" indent="0">
              <a:buNone/>
            </a:pPr>
            <a:r>
              <a:rPr lang="en-US" sz="2400" dirty="0"/>
              <a:t>• Printer laser (laser printer) </a:t>
            </a:r>
          </a:p>
          <a:p>
            <a:pPr>
              <a:buFontTx/>
              <a:buChar char="-"/>
            </a:pP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 </a:t>
            </a:r>
            <a:r>
              <a:rPr lang="en-US" sz="2400" dirty="0" err="1"/>
              <a:t>fotokopi</a:t>
            </a:r>
            <a:r>
              <a:rPr lang="en-US" sz="2400" dirty="0"/>
              <a:t> </a:t>
            </a:r>
            <a:r>
              <a:rPr lang="en-US" sz="2400" dirty="0" err="1"/>
              <a:t>titik-titik</a:t>
            </a:r>
            <a:r>
              <a:rPr lang="en-US" sz="2400" dirty="0"/>
              <a:t> </a:t>
            </a:r>
            <a:r>
              <a:rPr lang="en-US" sz="2400" dirty="0" err="1"/>
              <a:t>bermuatan</a:t>
            </a:r>
            <a:r>
              <a:rPr lang="en-US" sz="2400" dirty="0"/>
              <a:t> </a:t>
            </a:r>
            <a:r>
              <a:rPr lang="en-US" sz="2400" dirty="0" err="1"/>
              <a:t>disimpan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drum, yang </a:t>
            </a:r>
            <a:r>
              <a:rPr lang="en-US" sz="2400" dirty="0" err="1"/>
              <a:t>diambil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toner (</a:t>
            </a:r>
            <a:r>
              <a:rPr lang="en-US" sz="2400" dirty="0" err="1"/>
              <a:t>berbentuk</a:t>
            </a:r>
            <a:r>
              <a:rPr lang="en-US" sz="2400" dirty="0"/>
              <a:t> </a:t>
            </a:r>
            <a:r>
              <a:rPr lang="en-US" sz="2400" dirty="0" err="1"/>
              <a:t>bubuk</a:t>
            </a:r>
            <a:r>
              <a:rPr lang="en-US" sz="2400" dirty="0"/>
              <a:t> </a:t>
            </a:r>
            <a:r>
              <a:rPr lang="en-US" sz="2400" dirty="0" err="1"/>
              <a:t>tinta</a:t>
            </a:r>
            <a:r>
              <a:rPr lang="en-US" sz="2400" dirty="0"/>
              <a:t>), </a:t>
            </a:r>
            <a:r>
              <a:rPr lang="en-US" sz="2400" dirty="0" err="1"/>
              <a:t>digulungkan</a:t>
            </a:r>
            <a:r>
              <a:rPr lang="en-US" sz="2400" dirty="0"/>
              <a:t> pada </a:t>
            </a:r>
            <a:r>
              <a:rPr lang="en-US" sz="2400" dirty="0" err="1"/>
              <a:t>kertas</a:t>
            </a:r>
            <a:r>
              <a:rPr lang="en-US" sz="2400" dirty="0"/>
              <a:t> dan </a:t>
            </a:r>
            <a:r>
              <a:rPr lang="en-US" sz="2400" dirty="0" err="1"/>
              <a:t>ditempatkan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panas</a:t>
            </a:r>
            <a:r>
              <a:rPr lang="en-US" sz="2400" dirty="0"/>
              <a:t>. </a:t>
            </a: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resolusi</a:t>
            </a:r>
            <a:r>
              <a:rPr lang="en-US" sz="2400" dirty="0"/>
              <a:t> 300 dpi, </a:t>
            </a:r>
            <a:r>
              <a:rPr lang="en-US" sz="2400" dirty="0" err="1"/>
              <a:t>tersedia</a:t>
            </a:r>
            <a:r>
              <a:rPr lang="en-US" sz="2400" dirty="0"/>
              <a:t> juga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1200 dpi</a:t>
            </a:r>
          </a:p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760233-54C2-4C17-B2C0-D972490C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PERALATAN PENCETAKAN</a:t>
            </a:r>
          </a:p>
        </p:txBody>
      </p:sp>
    </p:spTree>
    <p:extLst>
      <p:ext uri="{BB962C8B-B14F-4D97-AF65-F5344CB8AC3E}">
        <p14:creationId xmlns:p14="http://schemas.microsoft.com/office/powerpoint/2010/main" val="1913798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677AB-CB32-4BCC-B4A4-A328A797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3E761-D9AB-44E0-82FB-93FA8867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31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32E60-9EC0-40D2-85B6-D3B0D6E0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BAHASA PENDESKRIPSIAN HALAMAN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sangat </a:t>
            </a:r>
            <a:r>
              <a:rPr lang="en-US" sz="1800" dirty="0" err="1"/>
              <a:t>kompleks</a:t>
            </a:r>
            <a:r>
              <a:rPr lang="en-US" sz="1800" dirty="0"/>
              <a:t>,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teks</a:t>
            </a:r>
            <a:r>
              <a:rPr lang="en-US" sz="1800" dirty="0"/>
              <a:t> yang </a:t>
            </a:r>
            <a:r>
              <a:rPr lang="en-US" sz="1800" dirty="0" err="1"/>
              <a:t>berbeda</a:t>
            </a:r>
            <a:r>
              <a:rPr lang="en-US" sz="1800" dirty="0"/>
              <a:t> font, </a:t>
            </a:r>
            <a:r>
              <a:rPr lang="en-US" sz="1800" dirty="0" err="1"/>
              <a:t>gambar</a:t>
            </a:r>
            <a:r>
              <a:rPr lang="en-US" sz="1800" dirty="0"/>
              <a:t>, </a:t>
            </a:r>
            <a:r>
              <a:rPr lang="en-US" sz="1800" dirty="0" err="1"/>
              <a:t>ilustrasi</a:t>
            </a:r>
            <a:r>
              <a:rPr lang="en-US" sz="1800" dirty="0"/>
              <a:t> garis, </a:t>
            </a:r>
            <a:r>
              <a:rPr lang="en-US" sz="1800" dirty="0" err="1"/>
              <a:t>foto</a:t>
            </a:r>
            <a:r>
              <a:rPr lang="en-US" sz="1800" dirty="0"/>
              <a:t>, </a:t>
            </a:r>
            <a:r>
              <a:rPr lang="en-US" sz="1800" dirty="0" err="1"/>
              <a:t>warna</a:t>
            </a:r>
            <a:r>
              <a:rPr lang="en-US" sz="1800" dirty="0"/>
              <a:t>, </a:t>
            </a:r>
            <a:r>
              <a:rPr lang="en-US" sz="1800" dirty="0" err="1"/>
              <a:t>dll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err="1"/>
              <a:t>Pengolah</a:t>
            </a:r>
            <a:r>
              <a:rPr lang="en-US" sz="1800" dirty="0"/>
              <a:t> kata </a:t>
            </a:r>
            <a:r>
              <a:rPr lang="en-US" sz="1800" dirty="0" err="1"/>
              <a:t>dilengkapi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fasilitas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menggambar</a:t>
            </a:r>
            <a:r>
              <a:rPr lang="en-US" sz="1800" dirty="0"/>
              <a:t> </a:t>
            </a:r>
            <a:r>
              <a:rPr lang="en-US" sz="1800" dirty="0" err="1"/>
              <a:t>kurva</a:t>
            </a:r>
            <a:r>
              <a:rPr lang="en-US" sz="1800" dirty="0"/>
              <a:t>, garis, model dan </a:t>
            </a:r>
            <a:r>
              <a:rPr lang="en-US" sz="1800" dirty="0" err="1"/>
              <a:t>ukuran</a:t>
            </a:r>
            <a:r>
              <a:rPr lang="en-US" sz="1800" dirty="0"/>
              <a:t> </a:t>
            </a:r>
            <a:r>
              <a:rPr lang="en-US" sz="1800" dirty="0" err="1"/>
              <a:t>huruf</a:t>
            </a:r>
            <a:r>
              <a:rPr lang="en-US" sz="1800" dirty="0"/>
              <a:t>, </a:t>
            </a:r>
            <a:r>
              <a:rPr lang="en-US" sz="1800" dirty="0" err="1"/>
              <a:t>dll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dihasilkan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mengkonversi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bitmap dan </a:t>
            </a:r>
            <a:r>
              <a:rPr lang="en-US" sz="1800" dirty="0" err="1"/>
              <a:t>mengirimkannya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printer,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seringkali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file yang </a:t>
            </a:r>
            <a:r>
              <a:rPr lang="en-US" sz="1800" dirty="0" err="1"/>
              <a:t>besar</a:t>
            </a:r>
            <a:r>
              <a:rPr lang="en-US" sz="1800" dirty="0"/>
              <a:t> </a:t>
            </a:r>
            <a:r>
              <a:rPr lang="en-US" sz="1800" dirty="0" err="1"/>
              <a:t>sekali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err="1"/>
              <a:t>Alternatifnya</a:t>
            </a:r>
            <a:r>
              <a:rPr lang="en-US" sz="1800" dirty="0"/>
              <a:t>, </a:t>
            </a:r>
            <a:r>
              <a:rPr lang="en-US" sz="1800" dirty="0" err="1"/>
              <a:t>deskripsi</a:t>
            </a:r>
            <a:r>
              <a:rPr lang="en-US" sz="1800" dirty="0"/>
              <a:t> </a:t>
            </a:r>
            <a:r>
              <a:rPr lang="en-US" sz="1800" dirty="0" err="1"/>
              <a:t>lengkap</a:t>
            </a:r>
            <a:r>
              <a:rPr lang="en-US" sz="1800" dirty="0"/>
              <a:t> </a:t>
            </a:r>
            <a:r>
              <a:rPr lang="en-US" sz="1800" dirty="0" err="1"/>
              <a:t>mengenai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dikirimkan</a:t>
            </a:r>
            <a:r>
              <a:rPr lang="en-US" sz="1800" dirty="0"/>
              <a:t>, </a:t>
            </a:r>
            <a:r>
              <a:rPr lang="en-US" sz="1800" dirty="0" err="1"/>
              <a:t>menjelaskan</a:t>
            </a:r>
            <a:r>
              <a:rPr lang="en-US" sz="1800" dirty="0"/>
              <a:t> </a:t>
            </a: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menggambarkan</a:t>
            </a:r>
            <a:r>
              <a:rPr lang="en-US" sz="1800" dirty="0"/>
              <a:t> </a:t>
            </a:r>
            <a:r>
              <a:rPr lang="en-US" sz="1800" dirty="0" err="1"/>
              <a:t>grafik</a:t>
            </a:r>
            <a:r>
              <a:rPr lang="en-US" sz="1800" dirty="0"/>
              <a:t> dan </a:t>
            </a:r>
            <a:r>
              <a:rPr lang="en-US" sz="1800" dirty="0" err="1"/>
              <a:t>menuliskan</a:t>
            </a:r>
            <a:r>
              <a:rPr lang="en-US" sz="1800" dirty="0"/>
              <a:t> </a:t>
            </a:r>
            <a:r>
              <a:rPr lang="en-US" sz="1800" dirty="0" err="1"/>
              <a:t>teks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font yang </a:t>
            </a:r>
            <a:r>
              <a:rPr lang="en-US" sz="1800" dirty="0" err="1"/>
              <a:t>diinginkan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err="1"/>
              <a:t>Pendekatan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pendeskripsian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: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pencetakan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err="1"/>
              <a:t>Mengandung</a:t>
            </a:r>
            <a:r>
              <a:rPr lang="en-US" sz="1800" dirty="0"/>
              <a:t> </a:t>
            </a:r>
            <a:r>
              <a:rPr lang="en-US" sz="1800" dirty="0" err="1"/>
              <a:t>instruksi-instruksi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menggambar</a:t>
            </a:r>
            <a:r>
              <a:rPr lang="en-US" sz="1800" dirty="0"/>
              <a:t> </a:t>
            </a:r>
            <a:r>
              <a:rPr lang="en-US" sz="1800" dirty="0" err="1"/>
              <a:t>kurva</a:t>
            </a:r>
            <a:r>
              <a:rPr lang="en-US" sz="1800" dirty="0"/>
              <a:t>, garis, </a:t>
            </a:r>
            <a:r>
              <a:rPr lang="en-US" sz="1800" dirty="0" err="1"/>
              <a:t>teks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gaya</a:t>
            </a:r>
            <a:r>
              <a:rPr lang="en-US" sz="1800" dirty="0"/>
              <a:t> yang </a:t>
            </a:r>
            <a:r>
              <a:rPr lang="en-US" sz="1800" dirty="0" err="1"/>
              <a:t>berbeda-beda</a:t>
            </a:r>
            <a:r>
              <a:rPr lang="en-US" sz="1800" dirty="0"/>
              <a:t>, </a:t>
            </a:r>
            <a:r>
              <a:rPr lang="en-US" sz="1800" dirty="0" err="1"/>
              <a:t>menskalakan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, </a:t>
            </a:r>
            <a:r>
              <a:rPr lang="en-US" sz="1800" dirty="0" err="1"/>
              <a:t>dst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• Yang paling </a:t>
            </a:r>
            <a:r>
              <a:rPr lang="en-US" sz="1800" dirty="0" err="1"/>
              <a:t>umum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PostScript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B7603C-4403-4A28-8E70-E862A8A4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PENGOLAHAN TAMPILAN</a:t>
            </a:r>
          </a:p>
        </p:txBody>
      </p:sp>
    </p:spTree>
    <p:extLst>
      <p:ext uri="{BB962C8B-B14F-4D97-AF65-F5344CB8AC3E}">
        <p14:creationId xmlns:p14="http://schemas.microsoft.com/office/powerpoint/2010/main" val="3078727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4E777F-8B02-4FB3-8FAC-CACD3B855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8DF78-674D-47E1-9EFD-B9A6831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32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12186-EB30-4A27-81D4-745D28002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• Font </a:t>
            </a:r>
            <a:r>
              <a:rPr lang="en-US" sz="2000" dirty="0" err="1"/>
              <a:t>mengacu</a:t>
            </a:r>
            <a:r>
              <a:rPr lang="en-US" sz="2000" dirty="0"/>
              <a:t> pada </a:t>
            </a:r>
            <a:r>
              <a:rPr lang="en-US" sz="2000" dirty="0" err="1"/>
              <a:t>gaya</a:t>
            </a:r>
            <a:r>
              <a:rPr lang="en-US" sz="2000" dirty="0"/>
              <a:t> </a:t>
            </a:r>
            <a:r>
              <a:rPr lang="en-US" sz="2000" dirty="0" err="1"/>
              <a:t>teks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• Font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model </a:t>
            </a:r>
            <a:r>
              <a:rPr lang="en-US" sz="2000" dirty="0" err="1"/>
              <a:t>misal</a:t>
            </a:r>
            <a:r>
              <a:rPr lang="en-US" sz="2000" dirty="0"/>
              <a:t> : Verdana, Arial, Courier </a:t>
            </a:r>
            <a:r>
              <a:rPr lang="en-US" sz="2000" dirty="0" err="1"/>
              <a:t>New,Allegro</a:t>
            </a:r>
            <a:r>
              <a:rPr lang="en-US" sz="2000" dirty="0"/>
              <a:t> BT</a:t>
            </a:r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Ukuran</a:t>
            </a:r>
            <a:r>
              <a:rPr lang="en-US" sz="2000" dirty="0"/>
              <a:t> font </a:t>
            </a:r>
            <a:r>
              <a:rPr lang="en-US" sz="2000" dirty="0" err="1"/>
              <a:t>ditentukan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point (</a:t>
            </a:r>
            <a:r>
              <a:rPr lang="en-US" sz="2000" dirty="0" err="1"/>
              <a:t>pt</a:t>
            </a:r>
            <a:r>
              <a:rPr lang="en-US" sz="2000" dirty="0"/>
              <a:t>), </a:t>
            </a:r>
            <a:r>
              <a:rPr lang="en-US" sz="2000" dirty="0" err="1"/>
              <a:t>sekitar</a:t>
            </a:r>
            <a:r>
              <a:rPr lang="en-US" sz="2000" dirty="0"/>
              <a:t> 1/72”, dan </a:t>
            </a:r>
            <a:r>
              <a:rPr lang="en-US" sz="2000" dirty="0" err="1"/>
              <a:t>relatif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tingginya</a:t>
            </a:r>
            <a:endParaRPr lang="en-US" sz="2000" dirty="0"/>
          </a:p>
          <a:p>
            <a:pPr marL="0" indent="0">
              <a:buNone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berukuran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8 point Courier New</a:t>
            </a:r>
            <a:r>
              <a:rPr lang="en-US" sz="2000" dirty="0"/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berukuran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12 point Courier New</a:t>
            </a:r>
            <a:r>
              <a:rPr lang="en-US" sz="2000" dirty="0"/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berukuran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point Courier New</a:t>
            </a:r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Karakteristik</a:t>
            </a:r>
            <a:r>
              <a:rPr lang="en-US" sz="2000" dirty="0"/>
              <a:t> lain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</a:t>
            </a:r>
            <a:r>
              <a:rPr lang="en-US" sz="2000" dirty="0" err="1"/>
              <a:t>ukuran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- Pitch</a:t>
            </a:r>
          </a:p>
          <a:p>
            <a:pPr marL="0" indent="0">
              <a:buNone/>
            </a:pPr>
            <a:r>
              <a:rPr lang="en-US" sz="2000" dirty="0"/>
              <a:t>Fixed-pitch :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karakter</a:t>
            </a:r>
            <a:r>
              <a:rPr lang="en-US" sz="2000" dirty="0"/>
              <a:t>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lebar</a:t>
            </a:r>
            <a:r>
              <a:rPr lang="en-US" sz="2000" dirty="0"/>
              <a:t> yang </a:t>
            </a:r>
            <a:r>
              <a:rPr lang="en-US" sz="2000" dirty="0" err="1"/>
              <a:t>sama</a:t>
            </a:r>
            <a:r>
              <a:rPr lang="en-US" sz="2000" dirty="0"/>
              <a:t>, </a:t>
            </a:r>
            <a:r>
              <a:rPr lang="en-US" sz="2000" dirty="0" err="1"/>
              <a:t>contoh</a:t>
            </a:r>
            <a:r>
              <a:rPr lang="en-US" sz="2000" dirty="0"/>
              <a:t> : Courier</a:t>
            </a:r>
          </a:p>
          <a:p>
            <a:pPr marL="0" indent="0">
              <a:buNone/>
            </a:pPr>
            <a:r>
              <a:rPr lang="en-US" sz="2000" dirty="0"/>
              <a:t>Variable-pitched :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karakter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lebar</a:t>
            </a:r>
            <a:r>
              <a:rPr lang="en-US" sz="2000" dirty="0"/>
              <a:t> </a:t>
            </a:r>
            <a:r>
              <a:rPr lang="en-US" sz="2000" dirty="0" err="1"/>
              <a:t>dibandingkan</a:t>
            </a:r>
            <a:r>
              <a:rPr lang="en-US" sz="2000" dirty="0"/>
              <a:t> yang lain ,</a:t>
            </a:r>
          </a:p>
          <a:p>
            <a:pPr marL="0" indent="0">
              <a:buNone/>
            </a:pPr>
            <a:r>
              <a:rPr lang="en-US" sz="2000" dirty="0" err="1"/>
              <a:t>contoh</a:t>
            </a:r>
            <a:r>
              <a:rPr lang="en-US" sz="2000" dirty="0"/>
              <a:t> : Times New Roman (</a:t>
            </a:r>
            <a:r>
              <a:rPr lang="en-US" sz="2000" dirty="0" err="1"/>
              <a:t>bandingkan</a:t>
            </a:r>
            <a:r>
              <a:rPr lang="en-US" sz="2000" dirty="0"/>
              <a:t> ’</a:t>
            </a:r>
            <a:r>
              <a:rPr lang="en-US" sz="2000" dirty="0" err="1"/>
              <a:t>i</a:t>
            </a:r>
            <a:r>
              <a:rPr lang="en-US" sz="2000" dirty="0"/>
              <a:t>’ </a:t>
            </a:r>
            <a:r>
              <a:rPr lang="en-US" sz="2000" dirty="0" err="1"/>
              <a:t>dengan</a:t>
            </a:r>
            <a:r>
              <a:rPr lang="en-US" sz="2000" dirty="0"/>
              <a:t> ’m’).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AFB19C-F3D2-43C7-8BA2-81519700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FONT (HURUF)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04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B8191-1A03-4470-94AB-5FD0218D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33</a:t>
            </a:fld>
            <a:endParaRPr lang="ru-RU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C14C6277-516C-482E-BB08-5137AC6D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C8EE0028-768D-4F78-B6BE-F499336DD13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335383"/>
            <a:ext cx="10515600" cy="2841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3200" b="1" i="1" dirty="0"/>
              <a:t>TERIMAKASIH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C955C-AE4D-4730-A40A-CB896C22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25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270B6979-E1D1-4540-928B-521CB9897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8985" y="623888"/>
            <a:ext cx="6589712" cy="900112"/>
          </a:xfrm>
        </p:spPr>
        <p:txBody>
          <a:bodyPr/>
          <a:lstStyle/>
          <a:p>
            <a:r>
              <a:rPr lang="en-US" sz="2400" dirty="0" err="1"/>
              <a:t>Alternatif</a:t>
            </a:r>
            <a:r>
              <a:rPr lang="en-US" sz="2400" dirty="0"/>
              <a:t> keyboard yang lain (</a:t>
            </a:r>
            <a:r>
              <a:rPr lang="en-US" sz="2400" dirty="0" err="1"/>
              <a:t>lanj</a:t>
            </a:r>
            <a:r>
              <a:rPr lang="en-US" sz="2400" dirty="0"/>
              <a:t>.)</a:t>
            </a:r>
            <a:endParaRPr lang="en-ID" altLang="en-US" sz="2400" dirty="0"/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CF8E69A3-3D12-4569-9434-A6ADE18E6F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766888"/>
            <a:ext cx="9753600" cy="4710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/>
              <a:t>a. </a:t>
            </a:r>
            <a:r>
              <a:rPr lang="en-US" altLang="en-US" sz="2000" dirty="0" err="1"/>
              <a:t>Alfabetik</a:t>
            </a:r>
            <a:endParaRPr lang="en-US" altLang="en-US" sz="2000" dirty="0"/>
          </a:p>
          <a:p>
            <a:r>
              <a:rPr lang="en-US" altLang="en-US" sz="2000" dirty="0" err="1"/>
              <a:t>Tombol-tombol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diatur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berdasarkan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urutan</a:t>
            </a:r>
            <a:r>
              <a:rPr lang="en-US" altLang="en-US" sz="2000" dirty="0"/>
              <a:t> abjad</a:t>
            </a:r>
          </a:p>
          <a:p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mempercepat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bagi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sudah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mahir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mengetik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10 </a:t>
            </a:r>
            <a:r>
              <a:rPr lang="en-US" altLang="en-US" sz="2000" dirty="0" err="1"/>
              <a:t>jari</a:t>
            </a:r>
            <a:endParaRPr lang="en-US" altLang="en-US" sz="2000" dirty="0"/>
          </a:p>
          <a:p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mempercepat</a:t>
            </a:r>
            <a:r>
              <a:rPr lang="en-US" altLang="en-US" sz="2000" dirty="0"/>
              <a:t> juga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pemula</a:t>
            </a:r>
            <a:endParaRPr lang="en-US" altLang="en-US" sz="2000" dirty="0"/>
          </a:p>
          <a:p>
            <a:r>
              <a:rPr lang="en-US" altLang="en-US" sz="2000" dirty="0" err="1"/>
              <a:t>Kalah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populer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QWERTY</a:t>
            </a:r>
          </a:p>
          <a:p>
            <a:r>
              <a:rPr lang="en-US" altLang="en-US" sz="2000" dirty="0"/>
              <a:t>Banyak </a:t>
            </a:r>
            <a:r>
              <a:rPr lang="en-US" altLang="en-US" sz="2000" dirty="0" err="1"/>
              <a:t>ditemui</a:t>
            </a:r>
            <a:r>
              <a:rPr lang="en-US" altLang="en-US" sz="2000" dirty="0"/>
              <a:t> pada </a:t>
            </a:r>
            <a:r>
              <a:rPr lang="en-US" altLang="en-US" sz="2000" dirty="0" err="1"/>
              <a:t>mainan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anak-anak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belajar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mengenal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alfabet</a:t>
            </a:r>
            <a:endParaRPr lang="en-US" altLang="en-US" sz="2000" dirty="0"/>
          </a:p>
          <a:p>
            <a:endParaRPr lang="en-US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7DFA7-A11E-4DDE-BF6F-F72A2F32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1D2C1-52B3-4359-99EA-13BFB610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144D8-5F36-4A66-90CA-2472CC30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590" y="4490967"/>
            <a:ext cx="443865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8244176B-7687-45B8-819D-75B18BC5F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623888"/>
            <a:ext cx="9144000" cy="900112"/>
          </a:xfrm>
        </p:spPr>
        <p:txBody>
          <a:bodyPr/>
          <a:lstStyle/>
          <a:p>
            <a:r>
              <a:rPr lang="en-US" sz="2400" dirty="0" err="1"/>
              <a:t>Alternatif</a:t>
            </a:r>
            <a:r>
              <a:rPr lang="en-US" sz="2400" dirty="0"/>
              <a:t> keyboard yang lain (</a:t>
            </a:r>
            <a:r>
              <a:rPr lang="en-US" sz="2400" dirty="0" err="1"/>
              <a:t>lanj</a:t>
            </a:r>
            <a:r>
              <a:rPr lang="en-US" sz="2400" dirty="0"/>
              <a:t>.)</a:t>
            </a:r>
            <a:endParaRPr lang="en-ID" altLang="en-US" sz="2400" dirty="0"/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C916BDF3-C9DB-4C06-A04F-FF049484D9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8475" y="1905000"/>
            <a:ext cx="10003325" cy="40386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dirty="0"/>
              <a:t>b. Dvorak</a:t>
            </a:r>
          </a:p>
          <a:p>
            <a:r>
              <a:rPr lang="en-US" altLang="en-US" sz="2000" dirty="0" err="1"/>
              <a:t>Huruf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sering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dipakai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ditempatkan</a:t>
            </a:r>
            <a:r>
              <a:rPr lang="en-US" altLang="en-US" sz="2000" dirty="0"/>
              <a:t> pada </a:t>
            </a:r>
            <a:r>
              <a:rPr lang="en-US" altLang="en-US" sz="2000" dirty="0" err="1"/>
              <a:t>jari-jari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dominan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lebih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kuat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 err="1"/>
              <a:t>Huruf</a:t>
            </a:r>
            <a:r>
              <a:rPr lang="en-US" altLang="en-US" sz="2000" dirty="0"/>
              <a:t> yang lain </a:t>
            </a:r>
            <a:r>
              <a:rPr lang="en-US" altLang="en-US" sz="2000" dirty="0" err="1"/>
              <a:t>diletakkan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diantaranya</a:t>
            </a:r>
            <a:endParaRPr lang="en-US" altLang="en-US" sz="2000" dirty="0"/>
          </a:p>
          <a:p>
            <a:r>
              <a:rPr lang="en-US" altLang="en-US" sz="2000" dirty="0"/>
              <a:t>Condong pada </a:t>
            </a:r>
            <a:r>
              <a:rPr lang="en-US" altLang="en-US" sz="2000" dirty="0" err="1"/>
              <a:t>pemakai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kanan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bukan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kidal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 err="1"/>
              <a:t>Menambah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kecepatan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mengetik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sekitar</a:t>
            </a:r>
            <a:r>
              <a:rPr lang="en-US" altLang="en-US" sz="2000" dirty="0"/>
              <a:t> 10 – 15 % dan </a:t>
            </a:r>
            <a:r>
              <a:rPr lang="en-US" altLang="en-US" sz="2000" dirty="0" err="1"/>
              <a:t>mengurangi</a:t>
            </a:r>
            <a:r>
              <a:rPr lang="en-US" altLang="en-US" sz="2000" dirty="0"/>
              <a:t> rasa </a:t>
            </a:r>
            <a:r>
              <a:rPr lang="en-US" altLang="en-US" sz="2000" dirty="0" err="1"/>
              <a:t>lelah</a:t>
            </a:r>
            <a:endParaRPr lang="en-US" altLang="en-US" sz="2000" dirty="0"/>
          </a:p>
          <a:p>
            <a:r>
              <a:rPr lang="en-US" altLang="en-US" sz="2000" dirty="0"/>
              <a:t>Karena </a:t>
            </a:r>
            <a:r>
              <a:rPr lang="en-US" altLang="en-US" sz="2000" dirty="0" err="1"/>
              <a:t>dominasi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konsep</a:t>
            </a:r>
            <a:r>
              <a:rPr lang="en-US" altLang="en-US" sz="2000" dirty="0"/>
              <a:t> QWERTY, </a:t>
            </a:r>
            <a:r>
              <a:rPr lang="en-US" altLang="en-US" sz="2000" dirty="0" err="1"/>
              <a:t>membuat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desain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berkembang</a:t>
            </a:r>
            <a:r>
              <a:rPr lang="en-US" altLang="en-US" sz="20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8624D-224E-4B4E-99F8-84A7D862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597C4-9065-44D1-A251-1470A7B6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33CDC-F459-4D28-9F46-D0621461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405" y="4416644"/>
            <a:ext cx="4619625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FF5848-D0C7-42AA-AD35-F8338B43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DAA6E-A36F-42C7-9A16-15A512F2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C1D50-1B16-45D8-9B76-12C81779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8418" cy="39911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Chord Keyboard</a:t>
            </a:r>
          </a:p>
          <a:p>
            <a:r>
              <a:rPr lang="en-US" dirty="0"/>
              <a:t>Jika </a:t>
            </a:r>
            <a:r>
              <a:rPr lang="en-US" dirty="0" err="1"/>
              <a:t>menggunakan</a:t>
            </a:r>
            <a:r>
              <a:rPr lang="en-US" dirty="0"/>
              <a:t> keyboard </a:t>
            </a:r>
            <a:r>
              <a:rPr lang="en-US" dirty="0" err="1"/>
              <a:t>umum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mengetik</a:t>
            </a:r>
            <a:r>
              <a:rPr lang="en-US" dirty="0"/>
              <a:t> kata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10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10 kali </a:t>
            </a:r>
            <a:r>
              <a:rPr lang="en-US" dirty="0" err="1"/>
              <a:t>ketukan</a:t>
            </a:r>
            <a:r>
              <a:rPr lang="en-US" dirty="0"/>
              <a:t>. chord keyboard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penyingkatan</a:t>
            </a:r>
            <a:r>
              <a:rPr lang="en-US" dirty="0"/>
              <a:t> kata, </a:t>
            </a:r>
            <a:r>
              <a:rPr lang="en-US" dirty="0" err="1"/>
              <a:t>misal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mengetik</a:t>
            </a:r>
            <a:r>
              <a:rPr lang="en-US" dirty="0"/>
              <a:t> kata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10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10 kali.</a:t>
            </a:r>
          </a:p>
          <a:p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mencatat</a:t>
            </a:r>
            <a:r>
              <a:rPr lang="en-US" dirty="0"/>
              <a:t> </a:t>
            </a:r>
            <a:r>
              <a:rPr lang="en-US" dirty="0" err="1"/>
              <a:t>ucapan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menulis</a:t>
            </a:r>
            <a:r>
              <a:rPr lang="en-US" dirty="0"/>
              <a:t>/</a:t>
            </a:r>
            <a:r>
              <a:rPr lang="en-US" dirty="0" err="1"/>
              <a:t>mengetik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orang </a:t>
            </a:r>
            <a:r>
              <a:rPr lang="en-US" dirty="0" err="1"/>
              <a:t>berbicara</a:t>
            </a:r>
            <a:r>
              <a:rPr lang="en-US" dirty="0"/>
              <a:t>.</a:t>
            </a:r>
          </a:p>
          <a:p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(</a:t>
            </a:r>
            <a:r>
              <a:rPr lang="en-US" dirty="0" err="1"/>
              <a:t>empat</a:t>
            </a:r>
            <a:r>
              <a:rPr lang="en-US" dirty="0"/>
              <a:t> / lima)</a:t>
            </a:r>
          </a:p>
          <a:p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diketikkan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penekanan</a:t>
            </a:r>
            <a:r>
              <a:rPr lang="en-US" dirty="0"/>
              <a:t> </a:t>
            </a:r>
            <a:r>
              <a:rPr lang="en-US" dirty="0" err="1"/>
              <a:t>tombol</a:t>
            </a:r>
            <a:endParaRPr lang="en-US" dirty="0"/>
          </a:p>
          <a:p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dirty="0" err="1"/>
              <a:t>kompak</a:t>
            </a:r>
            <a:r>
              <a:rPr lang="en-US" dirty="0"/>
              <a:t>, ideal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dibawa-bawa</a:t>
            </a:r>
            <a:r>
              <a:rPr lang="en-US" dirty="0"/>
              <a:t> (portable)</a:t>
            </a:r>
          </a:p>
          <a:p>
            <a:r>
              <a:rPr lang="en-US" dirty="0"/>
              <a:t>Waktu </a:t>
            </a:r>
            <a:r>
              <a:rPr lang="en-US" dirty="0" err="1"/>
              <a:t>belajar</a:t>
            </a:r>
            <a:r>
              <a:rPr lang="en-US" dirty="0"/>
              <a:t> yang </a:t>
            </a:r>
            <a:r>
              <a:rPr lang="en-US" dirty="0" err="1"/>
              <a:t>singkat</a:t>
            </a:r>
            <a:r>
              <a:rPr lang="en-US" dirty="0"/>
              <a:t>, </a:t>
            </a:r>
            <a:r>
              <a:rPr lang="en-US" dirty="0" err="1"/>
              <a:t>penekanan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merefleksikan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endParaRPr lang="en-US" dirty="0"/>
          </a:p>
          <a:p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pengetikannya</a:t>
            </a:r>
            <a:endParaRPr lang="en-US" dirty="0"/>
          </a:p>
          <a:p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penolakan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terbiasa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QWERTY, dan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kelelahan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pemakaian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lama.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785D4C-98C5-434B-B78D-00C98EFE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Alternatif</a:t>
            </a:r>
            <a:r>
              <a:rPr lang="en-US" sz="4000" dirty="0"/>
              <a:t> keyboard yang lain (</a:t>
            </a:r>
            <a:r>
              <a:rPr lang="en-US" sz="4000" dirty="0" err="1"/>
              <a:t>lanj</a:t>
            </a:r>
            <a:r>
              <a:rPr lang="en-US" sz="4000" dirty="0"/>
              <a:t>.)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F89F6-00C6-4FDA-ACBA-F3F9638C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882" y="4280911"/>
            <a:ext cx="4282117" cy="205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A2CE44-2639-4F63-A39C-8A38F355A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D2144-4B3F-4B9B-8D31-F0321A63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908EC7-2327-4C7E-A163-F24428E2F878}"/>
              </a:ext>
            </a:extLst>
          </p:cNvPr>
          <p:cNvSpPr txBox="1">
            <a:spLocks noChangeArrowheads="1"/>
          </p:cNvSpPr>
          <p:nvPr/>
        </p:nvSpPr>
        <p:spPr>
          <a:xfrm>
            <a:off x="1155190" y="159183"/>
            <a:ext cx="7543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Palantype</a:t>
            </a:r>
            <a:r>
              <a:rPr lang="en-US" altLang="en-US" dirty="0"/>
              <a:t> layout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3EAD21C-0F35-4886-8022-B93E75F0E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8659" y="2765739"/>
            <a:ext cx="6158905" cy="296080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0AC6D-E04D-4033-A126-88392900E58B}"/>
              </a:ext>
            </a:extLst>
          </p:cNvPr>
          <p:cNvSpPr txBox="1"/>
          <p:nvPr/>
        </p:nvSpPr>
        <p:spPr>
          <a:xfrm>
            <a:off x="7818023" y="2702846"/>
            <a:ext cx="35357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 err="1"/>
              <a:t>Chor</a:t>
            </a:r>
            <a:r>
              <a:rPr lang="en-US" altLang="en-US" dirty="0"/>
              <a:t> keyboard layout </a:t>
            </a:r>
            <a:r>
              <a:rPr lang="en-US" altLang="en-US" dirty="0" err="1"/>
              <a:t>ada</a:t>
            </a:r>
            <a:r>
              <a:rPr lang="en-US" altLang="en-US" dirty="0"/>
              <a:t> 2 :</a:t>
            </a:r>
          </a:p>
          <a:p>
            <a:pPr lvl="1" eaLnBrk="1" hangingPunct="1"/>
            <a:r>
              <a:rPr lang="en-US" altLang="en-US" dirty="0" err="1"/>
              <a:t>Palantype</a:t>
            </a:r>
            <a:r>
              <a:rPr lang="en-US" altLang="en-US" dirty="0"/>
              <a:t> - </a:t>
            </a:r>
            <a:r>
              <a:rPr lang="en-US" altLang="en-US" dirty="0" err="1"/>
              <a:t>panitera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Stenotype - </a:t>
            </a:r>
            <a:r>
              <a:rPr lang="en-US" altLang="en-US" dirty="0" err="1"/>
              <a:t>wartawan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424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19C9E9-443B-4B57-A4AC-19F77869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FB3CB-DC80-4DDA-8F5F-DA61A8E2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8264F1-D3FF-4709-9E50-20E13D82C28E}"/>
              </a:ext>
            </a:extLst>
          </p:cNvPr>
          <p:cNvSpPr txBox="1">
            <a:spLocks noChangeArrowheads="1"/>
          </p:cNvSpPr>
          <p:nvPr/>
        </p:nvSpPr>
        <p:spPr>
          <a:xfrm>
            <a:off x="1085273" y="113002"/>
            <a:ext cx="7543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Stenotype Layout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533ABE8-641D-4717-B5B9-0E3AF632E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7977188" cy="4851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72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598D05-0480-4D9A-BACB-8EA7D6DA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TEACHING JTI POLINEMA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C005C-D495-4590-A490-11DA819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A2F02-4AA2-47DF-9CDD-A86E1D0C7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50518" cy="3991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Numeric keypad</a:t>
            </a:r>
          </a:p>
          <a:p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memasukkan</a:t>
            </a:r>
            <a:r>
              <a:rPr lang="en-US" sz="2400" dirty="0"/>
              <a:t> </a:t>
            </a:r>
            <a:r>
              <a:rPr lang="en-US" sz="2400" dirty="0" err="1"/>
              <a:t>bilangan</a:t>
            </a:r>
            <a:r>
              <a:rPr lang="en-US" sz="2400" dirty="0"/>
              <a:t>/data </a:t>
            </a:r>
            <a:r>
              <a:rPr lang="en-US" sz="2400" dirty="0" err="1"/>
              <a:t>numerik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cepat</a:t>
            </a:r>
            <a:r>
              <a:rPr lang="en-US" sz="2400" dirty="0"/>
              <a:t>, orang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suka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tombol</a:t>
            </a:r>
            <a:r>
              <a:rPr lang="en-US" sz="2400" dirty="0"/>
              <a:t> </a:t>
            </a:r>
            <a:r>
              <a:rPr lang="en-US" sz="2400" dirty="0" err="1"/>
              <a:t>numerik</a:t>
            </a:r>
            <a:r>
              <a:rPr lang="en-US" sz="2400" dirty="0"/>
              <a:t> yang tata </a:t>
            </a:r>
            <a:r>
              <a:rPr lang="en-US" sz="2400" dirty="0" err="1"/>
              <a:t>letak</a:t>
            </a:r>
            <a:r>
              <a:rPr lang="en-US" sz="2400" dirty="0"/>
              <a:t> </a:t>
            </a:r>
            <a:r>
              <a:rPr lang="en-US" sz="2400" dirty="0" err="1"/>
              <a:t>tombol-tombolnya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dijangkau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tangan</a:t>
            </a:r>
            <a:r>
              <a:rPr lang="en-US" sz="2400" dirty="0"/>
              <a:t>.  </a:t>
            </a:r>
            <a:r>
              <a:rPr lang="en-US" sz="2400" dirty="0" err="1"/>
              <a:t>contoh</a:t>
            </a:r>
            <a:r>
              <a:rPr lang="en-US" sz="2400" dirty="0"/>
              <a:t> : </a:t>
            </a:r>
            <a:r>
              <a:rPr lang="en-US" sz="2400" dirty="0" err="1"/>
              <a:t>tombol</a:t>
            </a:r>
            <a:r>
              <a:rPr lang="en-US" sz="2400" dirty="0"/>
              <a:t> </a:t>
            </a:r>
            <a:r>
              <a:rPr lang="en-US" sz="2400" dirty="0" err="1"/>
              <a:t>numerik</a:t>
            </a:r>
            <a:r>
              <a:rPr lang="en-US" sz="2400" dirty="0"/>
              <a:t> pada keyboard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kanan</a:t>
            </a:r>
            <a:r>
              <a:rPr lang="en-US" sz="2400" dirty="0"/>
              <a:t>, </a:t>
            </a:r>
            <a:r>
              <a:rPr lang="en-US" sz="2400" dirty="0" err="1"/>
              <a:t>tombol</a:t>
            </a:r>
            <a:r>
              <a:rPr lang="en-US" sz="2400" dirty="0"/>
              <a:t> </a:t>
            </a:r>
            <a:r>
              <a:rPr lang="en-US" sz="2400" dirty="0" err="1"/>
              <a:t>angka</a:t>
            </a:r>
            <a:r>
              <a:rPr lang="en-US" sz="2400" dirty="0"/>
              <a:t> pada </a:t>
            </a:r>
            <a:r>
              <a:rPr lang="en-US" sz="2400" dirty="0" err="1"/>
              <a:t>kalkulator</a:t>
            </a:r>
            <a:r>
              <a:rPr lang="en-US" sz="2400" dirty="0"/>
              <a:t>, </a:t>
            </a:r>
            <a:r>
              <a:rPr lang="en-US" sz="2400" dirty="0" err="1"/>
              <a:t>tombol</a:t>
            </a:r>
            <a:r>
              <a:rPr lang="en-US" sz="2400" dirty="0"/>
              <a:t> </a:t>
            </a:r>
            <a:r>
              <a:rPr lang="en-US" sz="2400" dirty="0" err="1"/>
              <a:t>angka</a:t>
            </a:r>
            <a:r>
              <a:rPr lang="en-US" sz="2400" dirty="0"/>
              <a:t> pada </a:t>
            </a:r>
            <a:r>
              <a:rPr lang="en-US" sz="2400" dirty="0" err="1"/>
              <a:t>telpon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FF4B44-2EB1-431F-B00D-AE4F9E7B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Alternatif</a:t>
            </a:r>
            <a:r>
              <a:rPr lang="en-US" sz="4000" dirty="0"/>
              <a:t> keyboard yang lain (</a:t>
            </a:r>
            <a:r>
              <a:rPr lang="en-US" sz="4000" dirty="0" err="1"/>
              <a:t>lanj</a:t>
            </a:r>
            <a:r>
              <a:rPr lang="en-US" sz="4000" dirty="0"/>
              <a:t>.)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8FA2B-CFDD-4564-B75C-5FE3415B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90" y="4217270"/>
            <a:ext cx="19145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031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0.0.2025"/>
  <p:tag name="SLIDO_PRESENTATION_ID" val="00000000-0000-0000-0000-000000000000"/>
  <p:tag name="SLIDO_EVENT_UUID" val="38721dee-e7b1-44e8-b5f6-74788316f75e"/>
  <p:tag name="SLIDO_EVENT_SECTION_UUID" val="fa133c9b-318d-4fce-a14f-fd4b11c4ead2"/>
</p:tagLst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http://purl.org/dc/dcmitype/"/>
    <ds:schemaRef ds:uri="6dc4bcd6-49db-4c07-9060-8acfc67cef9f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fb0879af-3eba-417a-a55a-ffe6dcd6ca77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1383</TotalTime>
  <Words>2455</Words>
  <Application>Microsoft Office PowerPoint</Application>
  <PresentationFormat>Widescreen</PresentationFormat>
  <Paragraphs>327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Courier New</vt:lpstr>
      <vt:lpstr>Wingdings</vt:lpstr>
      <vt:lpstr>Office Theme</vt:lpstr>
      <vt:lpstr>DESAIN ANTARMUKA</vt:lpstr>
      <vt:lpstr>SISTEM KOMPUTER SECARA UMUM</vt:lpstr>
      <vt:lpstr>PERALATAN MASUKAN - KEYBOARD (papan ketik) </vt:lpstr>
      <vt:lpstr>Alternatif keyboard yang lain (lanj.)</vt:lpstr>
      <vt:lpstr>Alternatif keyboard yang lain (lanj.)</vt:lpstr>
      <vt:lpstr>Alternatif keyboard yang lain (lanj.)</vt:lpstr>
      <vt:lpstr>PowerPoint Presentation</vt:lpstr>
      <vt:lpstr>PowerPoint Presentation</vt:lpstr>
      <vt:lpstr>Alternatif keyboard yang lain (lanj.)</vt:lpstr>
      <vt:lpstr>Alternatif keyboard yang lain (lanj.)</vt:lpstr>
      <vt:lpstr>PowerPoint Presentation</vt:lpstr>
      <vt:lpstr>PERALATAN MASUKAN - Pengenal tulisan tangan</vt:lpstr>
      <vt:lpstr>PERALATAN MASUKAN - Pengenal suara</vt:lpstr>
      <vt:lpstr>PERALATAN PENEMPATAN POSISI &amp; PENUNJUK - MOUSE</vt:lpstr>
      <vt:lpstr>PERALATAN PENEMPATAN POSISI &amp; PENUNJUK – MOUSE (lanj.)</vt:lpstr>
      <vt:lpstr>PERALATAN PENEMPATAN POSISI &amp; PENUNJUK - JOYSTICK</vt:lpstr>
      <vt:lpstr>PERALATAN PENEMPATAN POSISI &amp; PENUNJUK - TRACKBALL</vt:lpstr>
      <vt:lpstr>PERALATAN PENEMPATAN POSISI &amp; PENUNJUK - LAYAR SENTUH</vt:lpstr>
      <vt:lpstr>PERALATAN PENEMPATAN POSISI &amp; PENUNJUK - LIGHT PEN (pen cahaya)</vt:lpstr>
      <vt:lpstr>PERALATAN PENEMPATAN POSISI &amp; PENUNJUK - TABLET DIGITAL (Digitizing tablet)</vt:lpstr>
      <vt:lpstr>PowerPoint Presentation</vt:lpstr>
      <vt:lpstr>PERALATAN PENEMPATAN POSISI &amp; PENUNJUK - TOMBOL KURSOR (CURSOR KEYS)</vt:lpstr>
      <vt:lpstr>PERALATAN PENEMPATAN POSISI &amp; PENUNJUK</vt:lpstr>
      <vt:lpstr>PERALATAN PENEMPATAN POSISI &amp; PENUNJUK</vt:lpstr>
      <vt:lpstr>Teknologi Display</vt:lpstr>
      <vt:lpstr>PERALATAN OUTPUT ALTERNATIF</vt:lpstr>
      <vt:lpstr>Tayangan Gambar dan Video</vt:lpstr>
      <vt:lpstr>PowerPoint Presentation</vt:lpstr>
      <vt:lpstr>PERALATAN PENCETAKAN</vt:lpstr>
      <vt:lpstr>PERALATAN PENCETAKAN</vt:lpstr>
      <vt:lpstr>PENGOLAHAN TAMPILAN</vt:lpstr>
      <vt:lpstr>FONT (HURUF)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DESAIN ANTARMUKA</dc:title>
  <dc:creator>ITECH CORP</dc:creator>
  <cp:lastModifiedBy>Lenovo Ideapad</cp:lastModifiedBy>
  <cp:revision>12</cp:revision>
  <cp:lastPrinted>2021-09-08T04:04:20Z</cp:lastPrinted>
  <dcterms:created xsi:type="dcterms:W3CDTF">2021-08-31T00:39:59Z</dcterms:created>
  <dcterms:modified xsi:type="dcterms:W3CDTF">2021-10-10T14:50:46Z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SlidoAppVersion">
    <vt:lpwstr>0.20.0.2025</vt:lpwstr>
  </property>
</Properties>
</file>